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</p:sldMasterIdLst>
  <p:notesMasterIdLst>
    <p:notesMasterId r:id="rId49"/>
  </p:notesMasterIdLst>
  <p:handoutMasterIdLst>
    <p:handoutMasterId r:id="rId50"/>
  </p:handoutMasterIdLst>
  <p:sldIdLst>
    <p:sldId id="256" r:id="rId3"/>
    <p:sldId id="1287" r:id="rId4"/>
    <p:sldId id="1288" r:id="rId5"/>
    <p:sldId id="1289" r:id="rId6"/>
    <p:sldId id="940" r:id="rId7"/>
    <p:sldId id="1290" r:id="rId8"/>
    <p:sldId id="1291" r:id="rId9"/>
    <p:sldId id="1308" r:id="rId10"/>
    <p:sldId id="1297" r:id="rId11"/>
    <p:sldId id="1298" r:id="rId12"/>
    <p:sldId id="1318" r:id="rId13"/>
    <p:sldId id="1304" r:id="rId14"/>
    <p:sldId id="1319" r:id="rId15"/>
    <p:sldId id="1320" r:id="rId16"/>
    <p:sldId id="1321" r:id="rId17"/>
    <p:sldId id="1309" r:id="rId18"/>
    <p:sldId id="1301" r:id="rId19"/>
    <p:sldId id="1312" r:id="rId20"/>
    <p:sldId id="1296" r:id="rId21"/>
    <p:sldId id="1293" r:id="rId22"/>
    <p:sldId id="1310" r:id="rId23"/>
    <p:sldId id="1313" r:id="rId24"/>
    <p:sldId id="1316" r:id="rId25"/>
    <p:sldId id="1315" r:id="rId26"/>
    <p:sldId id="1317" r:id="rId27"/>
    <p:sldId id="1311" r:id="rId28"/>
    <p:sldId id="1305" r:id="rId29"/>
    <p:sldId id="1302" r:id="rId30"/>
    <p:sldId id="1306" r:id="rId31"/>
    <p:sldId id="932" r:id="rId32"/>
    <p:sldId id="1102" r:id="rId33"/>
    <p:sldId id="933" r:id="rId34"/>
    <p:sldId id="1108" r:id="rId35"/>
    <p:sldId id="1185" r:id="rId36"/>
    <p:sldId id="1154" r:id="rId37"/>
    <p:sldId id="1262" r:id="rId38"/>
    <p:sldId id="1158" r:id="rId39"/>
    <p:sldId id="1155" r:id="rId40"/>
    <p:sldId id="1203" r:id="rId41"/>
    <p:sldId id="1206" r:id="rId42"/>
    <p:sldId id="1204" r:id="rId43"/>
    <p:sldId id="1205" r:id="rId44"/>
    <p:sldId id="1216" r:id="rId45"/>
    <p:sldId id="1323" r:id="rId46"/>
    <p:sldId id="1214" r:id="rId47"/>
    <p:sldId id="935" r:id="rId48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5F02"/>
    <a:srgbClr val="333333"/>
    <a:srgbClr val="33DCDC"/>
    <a:srgbClr val="E7298A"/>
    <a:srgbClr val="66A61E"/>
    <a:srgbClr val="70AD47"/>
    <a:srgbClr val="ED7D31"/>
    <a:srgbClr val="5B9BD5"/>
    <a:srgbClr val="6DF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3" autoAdjust="0"/>
    <p:restoredTop sz="96625" autoAdjust="0"/>
  </p:normalViewPr>
  <p:slideViewPr>
    <p:cSldViewPr>
      <p:cViewPr>
        <p:scale>
          <a:sx n="81" d="100"/>
          <a:sy n="81" d="100"/>
        </p:scale>
        <p:origin x="696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C3B21-A6AE-4B82-9905-6291B1DD4D17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D1BF7-F459-45E1-AB16-04E056D76A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1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B7A0B-382A-4A13-8124-558D939087F0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3E5FD-4DF0-4E90-904F-7E7CA4ACEC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34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13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5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95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74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6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8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63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6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44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38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2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3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80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57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59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98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07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2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5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7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6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1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4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31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3E5FD-4DF0-4E90-904F-7E7CA4ACEC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3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22" indent="0" algn="ctr">
              <a:buNone/>
              <a:defRPr/>
            </a:lvl2pPr>
            <a:lvl3pPr marL="914240" indent="0" algn="ctr">
              <a:buNone/>
              <a:defRPr/>
            </a:lvl3pPr>
            <a:lvl4pPr marL="1371361" indent="0" algn="ctr">
              <a:buNone/>
              <a:defRPr/>
            </a:lvl4pPr>
            <a:lvl5pPr marL="1828479" indent="0" algn="ctr">
              <a:buNone/>
              <a:defRPr/>
            </a:lvl5pPr>
            <a:lvl6pPr marL="2285602" indent="0" algn="ctr">
              <a:buNone/>
              <a:defRPr/>
            </a:lvl6pPr>
            <a:lvl7pPr marL="2742721" indent="0" algn="ctr">
              <a:buNone/>
              <a:defRPr/>
            </a:lvl7pPr>
            <a:lvl8pPr marL="3199840" indent="0" algn="ctr">
              <a:buNone/>
              <a:defRPr/>
            </a:lvl8pPr>
            <a:lvl9pPr marL="36569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0720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342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2" indent="0">
              <a:buNone/>
              <a:defRPr sz="1700"/>
            </a:lvl2pPr>
            <a:lvl3pPr marL="914240" indent="0">
              <a:buNone/>
              <a:defRPr sz="1600"/>
            </a:lvl3pPr>
            <a:lvl4pPr marL="1371361" indent="0">
              <a:buNone/>
              <a:defRPr sz="1500"/>
            </a:lvl4pPr>
            <a:lvl5pPr marL="1828479" indent="0">
              <a:buNone/>
              <a:defRPr sz="1500"/>
            </a:lvl5pPr>
            <a:lvl6pPr marL="2285602" indent="0">
              <a:buNone/>
              <a:defRPr sz="1500"/>
            </a:lvl6pPr>
            <a:lvl7pPr marL="2742721" indent="0">
              <a:buNone/>
              <a:defRPr sz="1500"/>
            </a:lvl7pPr>
            <a:lvl8pPr marL="3199840" indent="0">
              <a:buNone/>
              <a:defRPr sz="1500"/>
            </a:lvl8pPr>
            <a:lvl9pPr marL="36569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004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0"/>
            <a:ext cx="4495800" cy="64008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0"/>
            <a:ext cx="4495800" cy="64008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95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7"/>
            <a:ext cx="4040188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22" indent="0">
              <a:buNone/>
              <a:defRPr sz="2000" b="1"/>
            </a:lvl2pPr>
            <a:lvl3pPr marL="914240" indent="0">
              <a:buNone/>
              <a:defRPr sz="1700" b="1"/>
            </a:lvl3pPr>
            <a:lvl4pPr marL="1371361" indent="0">
              <a:buNone/>
              <a:defRPr sz="1600" b="1"/>
            </a:lvl4pPr>
            <a:lvl5pPr marL="1828479" indent="0">
              <a:buNone/>
              <a:defRPr sz="1600" b="1"/>
            </a:lvl5pPr>
            <a:lvl6pPr marL="2285602" indent="0">
              <a:buNone/>
              <a:defRPr sz="1600" b="1"/>
            </a:lvl6pPr>
            <a:lvl7pPr marL="2742721" indent="0">
              <a:buNone/>
              <a:defRPr sz="1600" b="1"/>
            </a:lvl7pPr>
            <a:lvl8pPr marL="3199840" indent="0">
              <a:buNone/>
              <a:defRPr sz="1600" b="1"/>
            </a:lvl8pPr>
            <a:lvl9pPr marL="36569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9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7"/>
            <a:ext cx="4041775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22" indent="0">
              <a:buNone/>
              <a:defRPr sz="2000" b="1"/>
            </a:lvl2pPr>
            <a:lvl3pPr marL="914240" indent="0">
              <a:buNone/>
              <a:defRPr sz="1700" b="1"/>
            </a:lvl3pPr>
            <a:lvl4pPr marL="1371361" indent="0">
              <a:buNone/>
              <a:defRPr sz="1600" b="1"/>
            </a:lvl4pPr>
            <a:lvl5pPr marL="1828479" indent="0">
              <a:buNone/>
              <a:defRPr sz="1600" b="1"/>
            </a:lvl5pPr>
            <a:lvl6pPr marL="2285602" indent="0">
              <a:buNone/>
              <a:defRPr sz="1600" b="1"/>
            </a:lvl6pPr>
            <a:lvl7pPr marL="2742721" indent="0">
              <a:buNone/>
              <a:defRPr sz="1600" b="1"/>
            </a:lvl7pPr>
            <a:lvl8pPr marL="3199840" indent="0">
              <a:buNone/>
              <a:defRPr sz="1600" b="1"/>
            </a:lvl8pPr>
            <a:lvl9pPr marL="36569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9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342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5551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176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2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22" indent="0">
              <a:buNone/>
              <a:defRPr sz="1200"/>
            </a:lvl2pPr>
            <a:lvl3pPr marL="914240" indent="0">
              <a:buNone/>
              <a:defRPr sz="1000"/>
            </a:lvl3pPr>
            <a:lvl4pPr marL="1371361" indent="0">
              <a:buNone/>
              <a:defRPr sz="900"/>
            </a:lvl4pPr>
            <a:lvl5pPr marL="1828479" indent="0">
              <a:buNone/>
              <a:defRPr sz="900"/>
            </a:lvl5pPr>
            <a:lvl6pPr marL="2285602" indent="0">
              <a:buNone/>
              <a:defRPr sz="900"/>
            </a:lvl6pPr>
            <a:lvl7pPr marL="2742721" indent="0">
              <a:buNone/>
              <a:defRPr sz="900"/>
            </a:lvl7pPr>
            <a:lvl8pPr marL="3199840" indent="0">
              <a:buNone/>
              <a:defRPr sz="900"/>
            </a:lvl8pPr>
            <a:lvl9pPr marL="36569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922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2" indent="0">
              <a:buNone/>
              <a:defRPr sz="2800"/>
            </a:lvl2pPr>
            <a:lvl3pPr marL="914240" indent="0">
              <a:buNone/>
              <a:defRPr sz="2300"/>
            </a:lvl3pPr>
            <a:lvl4pPr marL="1371361" indent="0">
              <a:buNone/>
              <a:defRPr sz="2000"/>
            </a:lvl4pPr>
            <a:lvl5pPr marL="1828479" indent="0">
              <a:buNone/>
              <a:defRPr sz="2000"/>
            </a:lvl5pPr>
            <a:lvl6pPr marL="2285602" indent="0">
              <a:buNone/>
              <a:defRPr sz="2000"/>
            </a:lvl6pPr>
            <a:lvl7pPr marL="2742721" indent="0">
              <a:buNone/>
              <a:defRPr sz="2000"/>
            </a:lvl7pPr>
            <a:lvl8pPr marL="3199840" indent="0">
              <a:buNone/>
              <a:defRPr sz="2000"/>
            </a:lvl8pPr>
            <a:lvl9pPr marL="365696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57122" indent="0">
              <a:buNone/>
              <a:defRPr sz="1200"/>
            </a:lvl2pPr>
            <a:lvl3pPr marL="914240" indent="0">
              <a:buNone/>
              <a:defRPr sz="1000"/>
            </a:lvl3pPr>
            <a:lvl4pPr marL="1371361" indent="0">
              <a:buNone/>
              <a:defRPr sz="900"/>
            </a:lvl4pPr>
            <a:lvl5pPr marL="1828479" indent="0">
              <a:buNone/>
              <a:defRPr sz="900"/>
            </a:lvl5pPr>
            <a:lvl6pPr marL="2285602" indent="0">
              <a:buNone/>
              <a:defRPr sz="900"/>
            </a:lvl6pPr>
            <a:lvl7pPr marL="2742721" indent="0">
              <a:buNone/>
              <a:defRPr sz="900"/>
            </a:lvl7pPr>
            <a:lvl8pPr marL="3199840" indent="0">
              <a:buNone/>
              <a:defRPr sz="900"/>
            </a:lvl8pPr>
            <a:lvl9pPr marL="36569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52556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437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85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19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0"/>
            <a:ext cx="4495800" cy="640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0"/>
            <a:ext cx="4495800" cy="640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24400" y="64008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entury Gothic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entury Gothic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entury Gothic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entury Gothic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entury Gothic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entury Gothic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entury Gothic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entury Gothic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24400" y="64008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52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r" rtl="0" fontAlgn="base"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Century Gothic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Century Gothic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Century Gothic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Century Gothic" pitchFamily="34" charset="0"/>
        </a:defRPr>
      </a:lvl5pPr>
      <a:lvl6pPr marL="457122" algn="r" rtl="0" fontAlgn="base"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Century Gothic" pitchFamily="34" charset="0"/>
        </a:defRPr>
      </a:lvl6pPr>
      <a:lvl7pPr marL="914240" algn="r" rtl="0" fontAlgn="base"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Century Gothic" pitchFamily="34" charset="0"/>
        </a:defRPr>
      </a:lvl7pPr>
      <a:lvl8pPr marL="1371361" algn="r" rtl="0" fontAlgn="base"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Century Gothic" pitchFamily="34" charset="0"/>
        </a:defRPr>
      </a:lvl8pPr>
      <a:lvl9pPr marL="1828479" algn="r" rtl="0" fontAlgn="base"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Century Gothic" pitchFamily="34" charset="0"/>
        </a:defRPr>
      </a:lvl9pPr>
    </p:titleStyle>
    <p:bodyStyle>
      <a:lvl1pPr marL="342842" indent="-342842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22" indent="-28570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01" indent="-228559" algn="l" rtl="0" fontAlgn="base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</a:defRPr>
      </a:lvl3pPr>
      <a:lvl4pPr marL="1599920" indent="-228559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039" indent="-2285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160" indent="-2285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280" indent="-2285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401" indent="-2285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521" indent="-2285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2" algn="l" defTabSz="9142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1" algn="l" defTabSz="9142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79" algn="l" defTabSz="9142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2" algn="l" defTabSz="9142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1" algn="l" defTabSz="9142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3" algn="l" defTabSz="9142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1117/12.2549662" TargetMode="Externa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685800"/>
            <a:ext cx="9448800" cy="1981200"/>
          </a:xfrm>
        </p:spPr>
        <p:txBody>
          <a:bodyPr/>
          <a:lstStyle/>
          <a:p>
            <a:pPr algn="ctr"/>
            <a:r>
              <a:rPr lang="en-US" sz="5400" b="1" dirty="0"/>
              <a:t>Primetime Network Programming: </a:t>
            </a:r>
            <a:r>
              <a:rPr lang="en-US" sz="5000" dirty="0"/>
              <a:t>A workshop on Deep Neural Networks in Ultrasound Beamforming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" b="17053"/>
          <a:stretch/>
        </p:blipFill>
        <p:spPr bwMode="auto">
          <a:xfrm>
            <a:off x="17061" y="5831006"/>
            <a:ext cx="4631140" cy="102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2901" y="3657600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4500" kern="0" dirty="0"/>
              <a:t>Brett Byram and Jaime Tierney</a:t>
            </a:r>
            <a:endParaRPr lang="en-US" sz="1400" kern="0" baseline="50000" dirty="0"/>
          </a:p>
          <a:p>
            <a:pPr algn="l"/>
            <a:endParaRPr lang="en-US" sz="1600" kern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00200" y="4343400"/>
            <a:ext cx="6400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4000" kern="0" dirty="0">
                <a:solidFill>
                  <a:schemeClr val="bg1">
                    <a:lumMod val="65000"/>
                  </a:schemeClr>
                </a:solidFill>
              </a:rPr>
              <a:t>AIUM Workshop—2020 </a:t>
            </a:r>
            <a:endParaRPr lang="en-US" sz="2000" kern="0" baseline="50000" dirty="0"/>
          </a:p>
          <a:p>
            <a:pPr algn="l"/>
            <a:endParaRPr lang="en-US" sz="1400" kern="0" baseline="50000" dirty="0"/>
          </a:p>
          <a:p>
            <a:pPr algn="l"/>
            <a:endParaRPr lang="en-US" sz="1600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4CCCFCB-C3CC-4444-9439-B58C8C4D7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81000" y="5257800"/>
            <a:ext cx="9906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solidFill>
                  <a:srgbClr val="FF0000"/>
                </a:solidFill>
              </a:rPr>
              <a:t>Download code: https://github.com/VU-BEAM-Lab/DNNBeamforming</a:t>
            </a:r>
            <a:endParaRPr lang="en-US" sz="2000" kern="0" baseline="50000" dirty="0">
              <a:solidFill>
                <a:srgbClr val="FF0000"/>
              </a:solidFill>
            </a:endParaRPr>
          </a:p>
          <a:p>
            <a:pPr algn="l"/>
            <a:endParaRPr lang="en-US" sz="1600" kern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5785-B8E1-4BCF-804C-AE55CAA5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D5D7966D-5925-40AA-B281-3E0953E95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5551973"/>
            <a:ext cx="441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2800" kern="0" dirty="0">
                <a:solidFill>
                  <a:schemeClr val="bg1"/>
                </a:solidFill>
              </a:rPr>
              <a:t>p</a:t>
            </a:r>
            <a:r>
              <a:rPr lang="en-US" sz="2800" kern="0" baseline="-25000" dirty="0">
                <a:solidFill>
                  <a:schemeClr val="bg1"/>
                </a:solidFill>
              </a:rPr>
              <a:t>1</a:t>
            </a:r>
            <a:r>
              <a:rPr lang="en-US" sz="2800" kern="0" dirty="0">
                <a:solidFill>
                  <a:schemeClr val="bg1"/>
                </a:solidFill>
              </a:rPr>
              <a:t>=f(W</a:t>
            </a:r>
            <a:r>
              <a:rPr lang="en-US" sz="2800" kern="0" baseline="-25000" dirty="0">
                <a:solidFill>
                  <a:schemeClr val="bg1"/>
                </a:solidFill>
              </a:rPr>
              <a:t>1 </a:t>
            </a:r>
            <a:r>
              <a:rPr lang="en-US" sz="2800" kern="0" dirty="0">
                <a:solidFill>
                  <a:schemeClr val="bg1"/>
                </a:solidFill>
              </a:rPr>
              <a:t>x+b</a:t>
            </a:r>
            <a:r>
              <a:rPr lang="en-US" sz="2800" kern="0" baseline="-25000" dirty="0">
                <a:solidFill>
                  <a:schemeClr val="bg1"/>
                </a:solidFill>
              </a:rPr>
              <a:t>1</a:t>
            </a:r>
            <a:r>
              <a:rPr lang="en-US" sz="2800" kern="0" dirty="0">
                <a:solidFill>
                  <a:schemeClr val="bg1"/>
                </a:solidFill>
              </a:rPr>
              <a:t>)</a:t>
            </a:r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29053E-B092-45C1-9FDB-24245079B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65"/>
          <a:stretch/>
        </p:blipFill>
        <p:spPr>
          <a:xfrm>
            <a:off x="1371600" y="3048000"/>
            <a:ext cx="1524000" cy="24936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CC9A5B-48A3-4BD0-836B-94C1021E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/>
          <a:stretch/>
        </p:blipFill>
        <p:spPr>
          <a:xfrm>
            <a:off x="4572000" y="3048000"/>
            <a:ext cx="3048000" cy="250106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0BA569C-6C2E-4A83-A4AA-AAA06F1A4312}"/>
              </a:ext>
            </a:extLst>
          </p:cNvPr>
          <p:cNvSpPr txBox="1">
            <a:spLocks/>
          </p:cNvSpPr>
          <p:nvPr/>
        </p:nvSpPr>
        <p:spPr bwMode="auto">
          <a:xfrm>
            <a:off x="3505200" y="3951773"/>
            <a:ext cx="738739" cy="50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4400" kern="0" dirty="0"/>
              <a:t>…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C69F3269-BE6E-4977-A56F-D9BDAA1E6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568228"/>
            <a:ext cx="441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2800" kern="0" dirty="0">
                <a:solidFill>
                  <a:schemeClr val="bg1"/>
                </a:solidFill>
              </a:rPr>
              <a:t>y=f(</a:t>
            </a:r>
            <a:r>
              <a:rPr lang="en-US" sz="2800" kern="0" dirty="0" err="1">
                <a:solidFill>
                  <a:schemeClr val="bg1"/>
                </a:solidFill>
              </a:rPr>
              <a:t>W</a:t>
            </a:r>
            <a:r>
              <a:rPr lang="en-US" sz="2800" kern="0" baseline="-25000" dirty="0" err="1">
                <a:solidFill>
                  <a:schemeClr val="bg1"/>
                </a:solidFill>
              </a:rPr>
              <a:t>n</a:t>
            </a:r>
            <a:r>
              <a:rPr lang="en-US" sz="2800" kern="0" baseline="-25000" dirty="0">
                <a:solidFill>
                  <a:schemeClr val="bg1"/>
                </a:solidFill>
              </a:rPr>
              <a:t> </a:t>
            </a:r>
            <a:r>
              <a:rPr lang="en-US" sz="2800" kern="0" dirty="0">
                <a:solidFill>
                  <a:schemeClr val="bg1"/>
                </a:solidFill>
              </a:rPr>
              <a:t>p</a:t>
            </a:r>
            <a:r>
              <a:rPr lang="en-US" sz="2800" kern="0" baseline="-25000" dirty="0">
                <a:solidFill>
                  <a:schemeClr val="bg1"/>
                </a:solidFill>
              </a:rPr>
              <a:t>n-1 </a:t>
            </a:r>
            <a:r>
              <a:rPr lang="en-US" sz="2800" kern="0" dirty="0">
                <a:solidFill>
                  <a:schemeClr val="bg1"/>
                </a:solidFill>
              </a:rPr>
              <a:t>+b</a:t>
            </a:r>
            <a:r>
              <a:rPr lang="en-US" sz="2800" kern="0" baseline="-25000" dirty="0">
                <a:solidFill>
                  <a:schemeClr val="bg1"/>
                </a:solidFill>
              </a:rPr>
              <a:t>n</a:t>
            </a:r>
            <a:r>
              <a:rPr lang="en-US" sz="2800" kern="0" dirty="0">
                <a:solidFill>
                  <a:schemeClr val="bg1"/>
                </a:solidFill>
              </a:rPr>
              <a:t>)</a:t>
            </a:r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843CDC9-A9C6-4B0F-9F30-ABD8595B143A}"/>
              </a:ext>
            </a:extLst>
          </p:cNvPr>
          <p:cNvSpPr txBox="1">
            <a:spLocks/>
          </p:cNvSpPr>
          <p:nvPr/>
        </p:nvSpPr>
        <p:spPr bwMode="auto">
          <a:xfrm>
            <a:off x="3657600" y="5425544"/>
            <a:ext cx="738739" cy="50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4400" kern="0" dirty="0"/>
              <a:t>…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07BB476-79C2-4620-974C-F72766FC9991}"/>
              </a:ext>
            </a:extLst>
          </p:cNvPr>
          <p:cNvSpPr txBox="1">
            <a:spLocks/>
          </p:cNvSpPr>
          <p:nvPr/>
        </p:nvSpPr>
        <p:spPr bwMode="auto">
          <a:xfrm>
            <a:off x="0" y="3913841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Input (x)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D2BCF4C-AD34-490A-A82E-FFB62E7F2292}"/>
              </a:ext>
            </a:extLst>
          </p:cNvPr>
          <p:cNvSpPr txBox="1">
            <a:spLocks/>
          </p:cNvSpPr>
          <p:nvPr/>
        </p:nvSpPr>
        <p:spPr bwMode="auto">
          <a:xfrm>
            <a:off x="7499580" y="3951773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Output (y)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2026BE-FB8A-46F2-AE97-DF451FD8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9982"/>
            <a:ext cx="4724400" cy="2123862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F98AF01-FA5F-4E74-81D9-8CAF7AAE4D66}"/>
              </a:ext>
            </a:extLst>
          </p:cNvPr>
          <p:cNvSpPr/>
          <p:nvPr/>
        </p:nvSpPr>
        <p:spPr>
          <a:xfrm>
            <a:off x="4243939" y="2937510"/>
            <a:ext cx="1090061" cy="8093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F801D8F6-ECDF-4CD6-A70F-23E2365DC2EF}"/>
              </a:ext>
            </a:extLst>
          </p:cNvPr>
          <p:cNvSpPr/>
          <p:nvPr/>
        </p:nvSpPr>
        <p:spPr>
          <a:xfrm rot="4110861">
            <a:off x="3675077" y="99767"/>
            <a:ext cx="509921" cy="4127156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556B10-E376-4363-A589-3F0CE303360C}"/>
              </a:ext>
            </a:extLst>
          </p:cNvPr>
          <p:cNvCxnSpPr>
            <a:cxnSpLocks/>
          </p:cNvCxnSpPr>
          <p:nvPr/>
        </p:nvCxnSpPr>
        <p:spPr>
          <a:xfrm>
            <a:off x="4082594" y="2518714"/>
            <a:ext cx="260806" cy="46671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41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5785-B8E1-4BCF-804C-AE55CAA5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D5D7966D-5925-40AA-B281-3E0953E95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5551973"/>
            <a:ext cx="441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2800" kern="0" dirty="0">
                <a:solidFill>
                  <a:schemeClr val="bg1"/>
                </a:solidFill>
              </a:rPr>
              <a:t>p</a:t>
            </a:r>
            <a:r>
              <a:rPr lang="en-US" sz="2800" kern="0" baseline="-25000" dirty="0">
                <a:solidFill>
                  <a:schemeClr val="bg1"/>
                </a:solidFill>
              </a:rPr>
              <a:t>1</a:t>
            </a:r>
            <a:r>
              <a:rPr lang="en-US" sz="2800" kern="0" dirty="0">
                <a:solidFill>
                  <a:schemeClr val="bg1"/>
                </a:solidFill>
              </a:rPr>
              <a:t>=f(W</a:t>
            </a:r>
            <a:r>
              <a:rPr lang="en-US" sz="2800" kern="0" baseline="-25000" dirty="0">
                <a:solidFill>
                  <a:schemeClr val="bg1"/>
                </a:solidFill>
              </a:rPr>
              <a:t>1 </a:t>
            </a:r>
            <a:r>
              <a:rPr lang="en-US" sz="2800" kern="0" dirty="0">
                <a:solidFill>
                  <a:schemeClr val="bg1"/>
                </a:solidFill>
              </a:rPr>
              <a:t>x+b</a:t>
            </a:r>
            <a:r>
              <a:rPr lang="en-US" sz="2800" kern="0" baseline="-25000" dirty="0">
                <a:solidFill>
                  <a:schemeClr val="bg1"/>
                </a:solidFill>
              </a:rPr>
              <a:t>1</a:t>
            </a:r>
            <a:r>
              <a:rPr lang="en-US" sz="2800" kern="0" dirty="0">
                <a:solidFill>
                  <a:schemeClr val="bg1"/>
                </a:solidFill>
              </a:rPr>
              <a:t>)</a:t>
            </a:r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29053E-B092-45C1-9FDB-24245079B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65"/>
          <a:stretch/>
        </p:blipFill>
        <p:spPr>
          <a:xfrm>
            <a:off x="1371600" y="3048000"/>
            <a:ext cx="1524000" cy="24936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CC9A5B-48A3-4BD0-836B-94C1021E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/>
          <a:stretch/>
        </p:blipFill>
        <p:spPr>
          <a:xfrm>
            <a:off x="4572000" y="3048000"/>
            <a:ext cx="3048000" cy="250106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0BA569C-6C2E-4A83-A4AA-AAA06F1A4312}"/>
              </a:ext>
            </a:extLst>
          </p:cNvPr>
          <p:cNvSpPr txBox="1">
            <a:spLocks/>
          </p:cNvSpPr>
          <p:nvPr/>
        </p:nvSpPr>
        <p:spPr bwMode="auto">
          <a:xfrm>
            <a:off x="3505200" y="3951773"/>
            <a:ext cx="738739" cy="50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4400" kern="0" dirty="0"/>
              <a:t>…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C69F3269-BE6E-4977-A56F-D9BDAA1E6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568228"/>
            <a:ext cx="441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2800" kern="0" dirty="0">
                <a:solidFill>
                  <a:schemeClr val="bg1"/>
                </a:solidFill>
              </a:rPr>
              <a:t>y=f(</a:t>
            </a:r>
            <a:r>
              <a:rPr lang="en-US" sz="2800" kern="0" dirty="0" err="1">
                <a:solidFill>
                  <a:schemeClr val="bg1"/>
                </a:solidFill>
              </a:rPr>
              <a:t>W</a:t>
            </a:r>
            <a:r>
              <a:rPr lang="en-US" sz="2800" kern="0" baseline="-25000" dirty="0" err="1">
                <a:solidFill>
                  <a:schemeClr val="bg1"/>
                </a:solidFill>
              </a:rPr>
              <a:t>n</a:t>
            </a:r>
            <a:r>
              <a:rPr lang="en-US" sz="2800" kern="0" baseline="-25000" dirty="0">
                <a:solidFill>
                  <a:schemeClr val="bg1"/>
                </a:solidFill>
              </a:rPr>
              <a:t> </a:t>
            </a:r>
            <a:r>
              <a:rPr lang="en-US" sz="2800" kern="0" dirty="0">
                <a:solidFill>
                  <a:schemeClr val="bg1"/>
                </a:solidFill>
              </a:rPr>
              <a:t>p</a:t>
            </a:r>
            <a:r>
              <a:rPr lang="en-US" sz="2800" kern="0" baseline="-25000" dirty="0">
                <a:solidFill>
                  <a:schemeClr val="bg1"/>
                </a:solidFill>
              </a:rPr>
              <a:t>n-1 </a:t>
            </a:r>
            <a:r>
              <a:rPr lang="en-US" sz="2800" kern="0" dirty="0">
                <a:solidFill>
                  <a:schemeClr val="bg1"/>
                </a:solidFill>
              </a:rPr>
              <a:t>+b</a:t>
            </a:r>
            <a:r>
              <a:rPr lang="en-US" sz="2800" kern="0" baseline="-25000" dirty="0">
                <a:solidFill>
                  <a:schemeClr val="bg1"/>
                </a:solidFill>
              </a:rPr>
              <a:t>n</a:t>
            </a:r>
            <a:r>
              <a:rPr lang="en-US" sz="2800" kern="0" dirty="0">
                <a:solidFill>
                  <a:schemeClr val="bg1"/>
                </a:solidFill>
              </a:rPr>
              <a:t>)</a:t>
            </a:r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843CDC9-A9C6-4B0F-9F30-ABD8595B143A}"/>
              </a:ext>
            </a:extLst>
          </p:cNvPr>
          <p:cNvSpPr txBox="1">
            <a:spLocks/>
          </p:cNvSpPr>
          <p:nvPr/>
        </p:nvSpPr>
        <p:spPr bwMode="auto">
          <a:xfrm>
            <a:off x="3657600" y="5425544"/>
            <a:ext cx="738739" cy="50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4400" kern="0" dirty="0"/>
              <a:t>…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07BB476-79C2-4620-974C-F72766FC9991}"/>
              </a:ext>
            </a:extLst>
          </p:cNvPr>
          <p:cNvSpPr txBox="1">
            <a:spLocks/>
          </p:cNvSpPr>
          <p:nvPr/>
        </p:nvSpPr>
        <p:spPr bwMode="auto">
          <a:xfrm>
            <a:off x="0" y="3913841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Input (x)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D2BCF4C-AD34-490A-A82E-FFB62E7F2292}"/>
              </a:ext>
            </a:extLst>
          </p:cNvPr>
          <p:cNvSpPr txBox="1">
            <a:spLocks/>
          </p:cNvSpPr>
          <p:nvPr/>
        </p:nvSpPr>
        <p:spPr bwMode="auto">
          <a:xfrm>
            <a:off x="7499580" y="3951773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Output (y)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2026BE-FB8A-46F2-AE97-DF451FD8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9982"/>
            <a:ext cx="4724400" cy="2123862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F98AF01-FA5F-4E74-81D9-8CAF7AAE4D66}"/>
              </a:ext>
            </a:extLst>
          </p:cNvPr>
          <p:cNvSpPr/>
          <p:nvPr/>
        </p:nvSpPr>
        <p:spPr>
          <a:xfrm>
            <a:off x="4243939" y="2937510"/>
            <a:ext cx="1090061" cy="8093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F801D8F6-ECDF-4CD6-A70F-23E2365DC2EF}"/>
              </a:ext>
            </a:extLst>
          </p:cNvPr>
          <p:cNvSpPr/>
          <p:nvPr/>
        </p:nvSpPr>
        <p:spPr>
          <a:xfrm rot="4110861">
            <a:off x="3675077" y="99767"/>
            <a:ext cx="509921" cy="4127156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556B10-E376-4363-A589-3F0CE303360C}"/>
              </a:ext>
            </a:extLst>
          </p:cNvPr>
          <p:cNvCxnSpPr>
            <a:cxnSpLocks/>
          </p:cNvCxnSpPr>
          <p:nvPr/>
        </p:nvCxnSpPr>
        <p:spPr>
          <a:xfrm>
            <a:off x="4082594" y="2518714"/>
            <a:ext cx="260806" cy="46671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C6722CE4-EA38-4D20-93B8-8CFE82A4E75B}"/>
              </a:ext>
            </a:extLst>
          </p:cNvPr>
          <p:cNvSpPr txBox="1">
            <a:spLocks/>
          </p:cNvSpPr>
          <p:nvPr/>
        </p:nvSpPr>
        <p:spPr bwMode="auto">
          <a:xfrm>
            <a:off x="6248400" y="1093591"/>
            <a:ext cx="2819400" cy="1110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So, how do we get all the weights and biases?</a:t>
            </a:r>
          </a:p>
        </p:txBody>
      </p:sp>
    </p:spTree>
    <p:extLst>
      <p:ext uri="{BB962C8B-B14F-4D97-AF65-F5344CB8AC3E}">
        <p14:creationId xmlns:p14="http://schemas.microsoft.com/office/powerpoint/2010/main" val="1199213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5785-B8E1-4BCF-804C-AE55CAA5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29053E-B092-45C1-9FDB-24245079B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65"/>
          <a:stretch/>
        </p:blipFill>
        <p:spPr>
          <a:xfrm>
            <a:off x="1371600" y="299172"/>
            <a:ext cx="1524000" cy="24936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CC9A5B-48A3-4BD0-836B-94C1021E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/>
          <a:stretch/>
        </p:blipFill>
        <p:spPr>
          <a:xfrm>
            <a:off x="4419600" y="299172"/>
            <a:ext cx="3048000" cy="250106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0BA569C-6C2E-4A83-A4AA-AAA06F1A4312}"/>
              </a:ext>
            </a:extLst>
          </p:cNvPr>
          <p:cNvSpPr txBox="1">
            <a:spLocks/>
          </p:cNvSpPr>
          <p:nvPr/>
        </p:nvSpPr>
        <p:spPr bwMode="auto">
          <a:xfrm>
            <a:off x="3505200" y="1202945"/>
            <a:ext cx="738739" cy="50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4400" kern="0" dirty="0"/>
              <a:t>…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07BB476-79C2-4620-974C-F72766FC9991}"/>
              </a:ext>
            </a:extLst>
          </p:cNvPr>
          <p:cNvSpPr txBox="1">
            <a:spLocks/>
          </p:cNvSpPr>
          <p:nvPr/>
        </p:nvSpPr>
        <p:spPr bwMode="auto">
          <a:xfrm>
            <a:off x="0" y="1165013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Input (x)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D2BCF4C-AD34-490A-A82E-FFB62E7F2292}"/>
              </a:ext>
            </a:extLst>
          </p:cNvPr>
          <p:cNvSpPr txBox="1">
            <a:spLocks/>
          </p:cNvSpPr>
          <p:nvPr/>
        </p:nvSpPr>
        <p:spPr bwMode="auto">
          <a:xfrm>
            <a:off x="7499580" y="1202945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Output (y)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14075D07-7BDE-41BA-8B45-F0AE3F1CDD1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3400" y="3332987"/>
                <a:ext cx="8686800" cy="1110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The Backpropagation Algorithm: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1.) Propagate input data (x) through the network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2.) Compare the output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 to the desired output (</a:t>
                </a:r>
                <a14:m>
                  <m:oMath xmlns:m="http://schemas.openxmlformats.org/officeDocument/2006/math">
                    <m:r>
                      <a:rPr lang="en-US" sz="2500" b="1" i="1" ker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3.) Update the weights and biases to minimize the 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      error (</a:t>
                </a:r>
                <a14:m>
                  <m:oMath xmlns:m="http://schemas.openxmlformats.org/officeDocument/2006/math">
                    <m:r>
                      <a:rPr lang="en-US" sz="25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5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500" b="1" i="1" ker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1" i="1" kern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500" b="1" i="1" ker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500" b="1" i="1" kern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500" b="1" i="1" kern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14075D07-7BDE-41BA-8B45-F0AE3F1CD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3332987"/>
                <a:ext cx="8686800" cy="1110896"/>
              </a:xfrm>
              <a:prstGeom prst="rect">
                <a:avLst/>
              </a:prstGeom>
              <a:blipFill>
                <a:blip r:embed="rId3"/>
                <a:stretch>
                  <a:fillRect l="-1193" t="-45604" b="-5329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1EE2B1BF-7918-47D6-BB80-FC86AB317B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33800" y="5468857"/>
                <a:ext cx="3657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US" sz="4000" b="1" kern="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1EE2B1BF-7918-47D6-BB80-FC86AB31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3800" y="5468857"/>
                <a:ext cx="3657600" cy="762000"/>
              </a:xfrm>
              <a:prstGeom prst="rect">
                <a:avLst/>
              </a:prstGeom>
              <a:blipFill>
                <a:blip r:embed="rId4"/>
                <a:stretch>
                  <a:fillRect b="-96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445EABF5-11F8-41B4-AE30-AD05B5939FB8}"/>
              </a:ext>
            </a:extLst>
          </p:cNvPr>
          <p:cNvSpPr txBox="1">
            <a:spLocks/>
          </p:cNvSpPr>
          <p:nvPr/>
        </p:nvSpPr>
        <p:spPr bwMode="auto">
          <a:xfrm>
            <a:off x="3048000" y="5087857"/>
            <a:ext cx="3429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Update Equation: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8AEE5957-97F0-42C7-B52E-AB5BFE86A3A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934200" y="2256227"/>
                <a:ext cx="2270010" cy="573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5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500" b="1" i="1" ker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1" i="1" kern="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500" b="1" i="1" ker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b="1" i="1" kern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b="1" i="1" kern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500" b="1" kern="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8AEE5957-97F0-42C7-B52E-AB5BFE86A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2256227"/>
                <a:ext cx="2270010" cy="5737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77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5785-B8E1-4BCF-804C-AE55CAA5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29053E-B092-45C1-9FDB-24245079B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65"/>
          <a:stretch/>
        </p:blipFill>
        <p:spPr>
          <a:xfrm>
            <a:off x="1371600" y="299172"/>
            <a:ext cx="1524000" cy="24936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CC9A5B-48A3-4BD0-836B-94C1021E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/>
          <a:stretch/>
        </p:blipFill>
        <p:spPr>
          <a:xfrm>
            <a:off x="4419600" y="299172"/>
            <a:ext cx="3048000" cy="250106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0BA569C-6C2E-4A83-A4AA-AAA06F1A4312}"/>
              </a:ext>
            </a:extLst>
          </p:cNvPr>
          <p:cNvSpPr txBox="1">
            <a:spLocks/>
          </p:cNvSpPr>
          <p:nvPr/>
        </p:nvSpPr>
        <p:spPr bwMode="auto">
          <a:xfrm>
            <a:off x="3505200" y="1202945"/>
            <a:ext cx="738739" cy="50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4400" kern="0" dirty="0"/>
              <a:t>…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07BB476-79C2-4620-974C-F72766FC9991}"/>
              </a:ext>
            </a:extLst>
          </p:cNvPr>
          <p:cNvSpPr txBox="1">
            <a:spLocks/>
          </p:cNvSpPr>
          <p:nvPr/>
        </p:nvSpPr>
        <p:spPr bwMode="auto">
          <a:xfrm>
            <a:off x="0" y="1165013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Input (x)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D2BCF4C-AD34-490A-A82E-FFB62E7F2292}"/>
              </a:ext>
            </a:extLst>
          </p:cNvPr>
          <p:cNvSpPr txBox="1">
            <a:spLocks/>
          </p:cNvSpPr>
          <p:nvPr/>
        </p:nvSpPr>
        <p:spPr bwMode="auto">
          <a:xfrm>
            <a:off x="7499580" y="1202945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Output (y)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14075D07-7BDE-41BA-8B45-F0AE3F1CDD1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3400" y="3332987"/>
                <a:ext cx="8686800" cy="1110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The Backpropagation Algorithm: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1.) Propagate input data (x) through the network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2.) Compare the output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 to the desired output (</a:t>
                </a:r>
                <a14:m>
                  <m:oMath xmlns:m="http://schemas.openxmlformats.org/officeDocument/2006/math">
                    <m:r>
                      <a:rPr lang="en-US" sz="2500" b="1" i="1" ker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3.) Update the weights and biases to minimize the 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      error (</a:t>
                </a:r>
                <a14:m>
                  <m:oMath xmlns:m="http://schemas.openxmlformats.org/officeDocument/2006/math">
                    <m:r>
                      <a:rPr lang="en-US" sz="25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5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500" b="1" i="1" ker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1" i="1" kern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500" b="1" i="1" ker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500" b="1" i="1" kern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500" b="1" i="1" kern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14075D07-7BDE-41BA-8B45-F0AE3F1CD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3332987"/>
                <a:ext cx="8686800" cy="1110896"/>
              </a:xfrm>
              <a:prstGeom prst="rect">
                <a:avLst/>
              </a:prstGeom>
              <a:blipFill>
                <a:blip r:embed="rId3"/>
                <a:stretch>
                  <a:fillRect l="-1193" t="-45604" b="-5329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1EE2B1BF-7918-47D6-BB80-FC86AB317B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33800" y="5468857"/>
                <a:ext cx="3657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US" sz="4000" b="1" kern="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1EE2B1BF-7918-47D6-BB80-FC86AB31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3800" y="5468857"/>
                <a:ext cx="3657600" cy="762000"/>
              </a:xfrm>
              <a:prstGeom prst="rect">
                <a:avLst/>
              </a:prstGeom>
              <a:blipFill>
                <a:blip r:embed="rId4"/>
                <a:stretch>
                  <a:fillRect b="-96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445EABF5-11F8-41B4-AE30-AD05B5939FB8}"/>
              </a:ext>
            </a:extLst>
          </p:cNvPr>
          <p:cNvSpPr txBox="1">
            <a:spLocks/>
          </p:cNvSpPr>
          <p:nvPr/>
        </p:nvSpPr>
        <p:spPr bwMode="auto">
          <a:xfrm>
            <a:off x="3048000" y="5087857"/>
            <a:ext cx="3429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Update Equation: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7BB6FE-A9DE-4C2A-985E-2FB5BB9D900C}"/>
              </a:ext>
            </a:extLst>
          </p:cNvPr>
          <p:cNvCxnSpPr>
            <a:cxnSpLocks/>
          </p:cNvCxnSpPr>
          <p:nvPr/>
        </p:nvCxnSpPr>
        <p:spPr>
          <a:xfrm flipV="1">
            <a:off x="914400" y="684690"/>
            <a:ext cx="6400800" cy="11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B2994CAD-BD6D-42BE-9391-66FE6BACA55A}"/>
              </a:ext>
            </a:extLst>
          </p:cNvPr>
          <p:cNvSpPr txBox="1">
            <a:spLocks/>
          </p:cNvSpPr>
          <p:nvPr/>
        </p:nvSpPr>
        <p:spPr bwMode="auto">
          <a:xfrm>
            <a:off x="3377979" y="219160"/>
            <a:ext cx="711642" cy="4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0000"/>
                </a:solidFill>
              </a:rPr>
              <a:t>1.)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8AEE5957-97F0-42C7-B52E-AB5BFE86A3A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934200" y="2256227"/>
                <a:ext cx="2270010" cy="573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5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500" b="1" i="1" ker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1" i="1" kern="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500" b="1" i="1" ker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b="1" i="1" kern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b="1" i="1" kern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500" b="1" kern="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8AEE5957-97F0-42C7-B52E-AB5BFE86A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2256227"/>
                <a:ext cx="2270010" cy="5737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80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5785-B8E1-4BCF-804C-AE55CAA5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29053E-B092-45C1-9FDB-24245079B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65"/>
          <a:stretch/>
        </p:blipFill>
        <p:spPr>
          <a:xfrm>
            <a:off x="1371600" y="299172"/>
            <a:ext cx="1524000" cy="24936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CC9A5B-48A3-4BD0-836B-94C1021E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/>
          <a:stretch/>
        </p:blipFill>
        <p:spPr>
          <a:xfrm>
            <a:off x="4419600" y="299172"/>
            <a:ext cx="3048000" cy="250106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0BA569C-6C2E-4A83-A4AA-AAA06F1A4312}"/>
              </a:ext>
            </a:extLst>
          </p:cNvPr>
          <p:cNvSpPr txBox="1">
            <a:spLocks/>
          </p:cNvSpPr>
          <p:nvPr/>
        </p:nvSpPr>
        <p:spPr bwMode="auto">
          <a:xfrm>
            <a:off x="3505200" y="1202945"/>
            <a:ext cx="738739" cy="50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4400" kern="0" dirty="0"/>
              <a:t>…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07BB476-79C2-4620-974C-F72766FC9991}"/>
              </a:ext>
            </a:extLst>
          </p:cNvPr>
          <p:cNvSpPr txBox="1">
            <a:spLocks/>
          </p:cNvSpPr>
          <p:nvPr/>
        </p:nvSpPr>
        <p:spPr bwMode="auto">
          <a:xfrm>
            <a:off x="0" y="1165013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Input (x)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D2BCF4C-AD34-490A-A82E-FFB62E7F2292}"/>
              </a:ext>
            </a:extLst>
          </p:cNvPr>
          <p:cNvSpPr txBox="1">
            <a:spLocks/>
          </p:cNvSpPr>
          <p:nvPr/>
        </p:nvSpPr>
        <p:spPr bwMode="auto">
          <a:xfrm>
            <a:off x="7499580" y="1202945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Output (y)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14075D07-7BDE-41BA-8B45-F0AE3F1CDD1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3400" y="3332987"/>
                <a:ext cx="8686800" cy="1110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The Backpropagation Algorithm: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1.) Propagate input data (x) through the network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2.) Compare the output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 to the desired output (</a:t>
                </a:r>
                <a14:m>
                  <m:oMath xmlns:m="http://schemas.openxmlformats.org/officeDocument/2006/math">
                    <m:r>
                      <a:rPr lang="en-US" sz="2500" b="1" i="1" ker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3.) Update the weights and biases to minimize the 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      error (</a:t>
                </a:r>
                <a14:m>
                  <m:oMath xmlns:m="http://schemas.openxmlformats.org/officeDocument/2006/math">
                    <m:r>
                      <a:rPr lang="en-US" sz="25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5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500" b="1" i="1" ker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1" i="1" kern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500" b="1" i="1" ker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500" b="1" i="1" kern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500" b="1" i="1" kern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14075D07-7BDE-41BA-8B45-F0AE3F1CD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3332987"/>
                <a:ext cx="8686800" cy="1110896"/>
              </a:xfrm>
              <a:prstGeom prst="rect">
                <a:avLst/>
              </a:prstGeom>
              <a:blipFill>
                <a:blip r:embed="rId3"/>
                <a:stretch>
                  <a:fillRect l="-1193" t="-45604" b="-5329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1EE2B1BF-7918-47D6-BB80-FC86AB317B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33800" y="5468857"/>
                <a:ext cx="3657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US" sz="4000" b="1" kern="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1EE2B1BF-7918-47D6-BB80-FC86AB31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3800" y="5468857"/>
                <a:ext cx="3657600" cy="762000"/>
              </a:xfrm>
              <a:prstGeom prst="rect">
                <a:avLst/>
              </a:prstGeom>
              <a:blipFill>
                <a:blip r:embed="rId4"/>
                <a:stretch>
                  <a:fillRect b="-96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445EABF5-11F8-41B4-AE30-AD05B5939FB8}"/>
              </a:ext>
            </a:extLst>
          </p:cNvPr>
          <p:cNvSpPr txBox="1">
            <a:spLocks/>
          </p:cNvSpPr>
          <p:nvPr/>
        </p:nvSpPr>
        <p:spPr bwMode="auto">
          <a:xfrm>
            <a:off x="3048000" y="5087857"/>
            <a:ext cx="3429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Update Equation: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7BB6FE-A9DE-4C2A-985E-2FB5BB9D900C}"/>
              </a:ext>
            </a:extLst>
          </p:cNvPr>
          <p:cNvCxnSpPr>
            <a:cxnSpLocks/>
          </p:cNvCxnSpPr>
          <p:nvPr/>
        </p:nvCxnSpPr>
        <p:spPr>
          <a:xfrm flipV="1">
            <a:off x="914400" y="684690"/>
            <a:ext cx="6400800" cy="11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EA8A1C-30B9-4627-8353-545A20BA22B5}"/>
              </a:ext>
            </a:extLst>
          </p:cNvPr>
          <p:cNvCxnSpPr>
            <a:cxnSpLocks/>
          </p:cNvCxnSpPr>
          <p:nvPr/>
        </p:nvCxnSpPr>
        <p:spPr>
          <a:xfrm>
            <a:off x="7543800" y="762000"/>
            <a:ext cx="0" cy="1524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B2994CAD-BD6D-42BE-9391-66FE6BACA55A}"/>
              </a:ext>
            </a:extLst>
          </p:cNvPr>
          <p:cNvSpPr txBox="1">
            <a:spLocks/>
          </p:cNvSpPr>
          <p:nvPr/>
        </p:nvSpPr>
        <p:spPr bwMode="auto">
          <a:xfrm>
            <a:off x="3377979" y="219160"/>
            <a:ext cx="711642" cy="4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0000"/>
                </a:solidFill>
              </a:rPr>
              <a:t>1.)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13CC650-7CC1-4885-8B66-06204332830D}"/>
              </a:ext>
            </a:extLst>
          </p:cNvPr>
          <p:cNvSpPr txBox="1">
            <a:spLocks/>
          </p:cNvSpPr>
          <p:nvPr/>
        </p:nvSpPr>
        <p:spPr bwMode="auto">
          <a:xfrm>
            <a:off x="7543800" y="699483"/>
            <a:ext cx="711642" cy="4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0000"/>
                </a:solidFill>
              </a:rPr>
              <a:t>2.)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8AEE5957-97F0-42C7-B52E-AB5BFE86A3A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934200" y="2256227"/>
                <a:ext cx="2270010" cy="573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5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500" b="1" i="1" ker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1" i="1" kern="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500" b="1" i="1" ker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b="1" i="1" kern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b="1" i="1" kern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500" b="1" kern="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8AEE5957-97F0-42C7-B52E-AB5BFE86A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2256227"/>
                <a:ext cx="2270010" cy="5737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722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5785-B8E1-4BCF-804C-AE55CAA5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29053E-B092-45C1-9FDB-24245079B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65"/>
          <a:stretch/>
        </p:blipFill>
        <p:spPr>
          <a:xfrm>
            <a:off x="1371600" y="299172"/>
            <a:ext cx="1524000" cy="24936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CC9A5B-48A3-4BD0-836B-94C1021E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/>
          <a:stretch/>
        </p:blipFill>
        <p:spPr>
          <a:xfrm>
            <a:off x="4419600" y="299172"/>
            <a:ext cx="3048000" cy="250106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0BA569C-6C2E-4A83-A4AA-AAA06F1A4312}"/>
              </a:ext>
            </a:extLst>
          </p:cNvPr>
          <p:cNvSpPr txBox="1">
            <a:spLocks/>
          </p:cNvSpPr>
          <p:nvPr/>
        </p:nvSpPr>
        <p:spPr bwMode="auto">
          <a:xfrm>
            <a:off x="3505200" y="1202945"/>
            <a:ext cx="738739" cy="50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4400" kern="0" dirty="0"/>
              <a:t>…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07BB476-79C2-4620-974C-F72766FC9991}"/>
              </a:ext>
            </a:extLst>
          </p:cNvPr>
          <p:cNvSpPr txBox="1">
            <a:spLocks/>
          </p:cNvSpPr>
          <p:nvPr/>
        </p:nvSpPr>
        <p:spPr bwMode="auto">
          <a:xfrm>
            <a:off x="0" y="1165013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Input (x)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D2BCF4C-AD34-490A-A82E-FFB62E7F2292}"/>
              </a:ext>
            </a:extLst>
          </p:cNvPr>
          <p:cNvSpPr txBox="1">
            <a:spLocks/>
          </p:cNvSpPr>
          <p:nvPr/>
        </p:nvSpPr>
        <p:spPr bwMode="auto">
          <a:xfrm>
            <a:off x="7499580" y="1202945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Output (y)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14075D07-7BDE-41BA-8B45-F0AE3F1CDD1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3400" y="3332987"/>
                <a:ext cx="8686800" cy="1110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The Backpropagation Algorithm: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1.) Propagate input data (x) through the network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2.) Compare the output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 to the desired output (</a:t>
                </a:r>
                <a14:m>
                  <m:oMath xmlns:m="http://schemas.openxmlformats.org/officeDocument/2006/math">
                    <m:r>
                      <a:rPr lang="en-US" sz="2500" b="1" i="1" ker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3.) Update the weights and biases to minimize the 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      error (</a:t>
                </a:r>
                <a14:m>
                  <m:oMath xmlns:m="http://schemas.openxmlformats.org/officeDocument/2006/math">
                    <m:r>
                      <a:rPr lang="en-US" sz="25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5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500" b="1" i="1" ker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1" i="1" kern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500" b="1" i="1" ker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500" b="1" i="1" kern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500" b="1" i="1" kern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14075D07-7BDE-41BA-8B45-F0AE3F1CD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3332987"/>
                <a:ext cx="8686800" cy="1110896"/>
              </a:xfrm>
              <a:prstGeom prst="rect">
                <a:avLst/>
              </a:prstGeom>
              <a:blipFill>
                <a:blip r:embed="rId3"/>
                <a:stretch>
                  <a:fillRect l="-1193" t="-45604" b="-5329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1EE2B1BF-7918-47D6-BB80-FC86AB317B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33800" y="5468857"/>
                <a:ext cx="3657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US" sz="4000" b="1" kern="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1EE2B1BF-7918-47D6-BB80-FC86AB31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3800" y="5468857"/>
                <a:ext cx="3657600" cy="762000"/>
              </a:xfrm>
              <a:prstGeom prst="rect">
                <a:avLst/>
              </a:prstGeom>
              <a:blipFill>
                <a:blip r:embed="rId4"/>
                <a:stretch>
                  <a:fillRect b="-96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445EABF5-11F8-41B4-AE30-AD05B5939FB8}"/>
              </a:ext>
            </a:extLst>
          </p:cNvPr>
          <p:cNvSpPr txBox="1">
            <a:spLocks/>
          </p:cNvSpPr>
          <p:nvPr/>
        </p:nvSpPr>
        <p:spPr bwMode="auto">
          <a:xfrm>
            <a:off x="3048000" y="5087857"/>
            <a:ext cx="3429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Update Equation: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7BB6FE-A9DE-4C2A-985E-2FB5BB9D900C}"/>
              </a:ext>
            </a:extLst>
          </p:cNvPr>
          <p:cNvCxnSpPr>
            <a:cxnSpLocks/>
          </p:cNvCxnSpPr>
          <p:nvPr/>
        </p:nvCxnSpPr>
        <p:spPr>
          <a:xfrm flipV="1">
            <a:off x="914400" y="684690"/>
            <a:ext cx="6400800" cy="11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D337A4-D4F8-4AA1-8E97-F61F4C3B1DC7}"/>
              </a:ext>
            </a:extLst>
          </p:cNvPr>
          <p:cNvCxnSpPr>
            <a:cxnSpLocks/>
          </p:cNvCxnSpPr>
          <p:nvPr/>
        </p:nvCxnSpPr>
        <p:spPr>
          <a:xfrm flipV="1">
            <a:off x="914400" y="2327899"/>
            <a:ext cx="6324600" cy="34301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EA8A1C-30B9-4627-8353-545A20BA22B5}"/>
              </a:ext>
            </a:extLst>
          </p:cNvPr>
          <p:cNvCxnSpPr>
            <a:cxnSpLocks/>
          </p:cNvCxnSpPr>
          <p:nvPr/>
        </p:nvCxnSpPr>
        <p:spPr>
          <a:xfrm>
            <a:off x="7543800" y="762000"/>
            <a:ext cx="0" cy="1524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B2994CAD-BD6D-42BE-9391-66FE6BACA55A}"/>
              </a:ext>
            </a:extLst>
          </p:cNvPr>
          <p:cNvSpPr txBox="1">
            <a:spLocks/>
          </p:cNvSpPr>
          <p:nvPr/>
        </p:nvSpPr>
        <p:spPr bwMode="auto">
          <a:xfrm>
            <a:off x="3377979" y="219160"/>
            <a:ext cx="711642" cy="4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0000"/>
                </a:solidFill>
              </a:rPr>
              <a:t>1.)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13CC650-7CC1-4885-8B66-06204332830D}"/>
              </a:ext>
            </a:extLst>
          </p:cNvPr>
          <p:cNvSpPr txBox="1">
            <a:spLocks/>
          </p:cNvSpPr>
          <p:nvPr/>
        </p:nvSpPr>
        <p:spPr bwMode="auto">
          <a:xfrm>
            <a:off x="7543800" y="699483"/>
            <a:ext cx="711642" cy="4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0000"/>
                </a:solidFill>
              </a:rPr>
              <a:t>2.)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7CCE7EB-CCBA-4821-A457-B3822B616A69}"/>
              </a:ext>
            </a:extLst>
          </p:cNvPr>
          <p:cNvSpPr txBox="1">
            <a:spLocks/>
          </p:cNvSpPr>
          <p:nvPr/>
        </p:nvSpPr>
        <p:spPr bwMode="auto">
          <a:xfrm>
            <a:off x="3382878" y="1862369"/>
            <a:ext cx="711642" cy="4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0000"/>
                </a:solidFill>
              </a:rPr>
              <a:t>3.)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8AEE5957-97F0-42C7-B52E-AB5BFE86A3A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934200" y="2256227"/>
                <a:ext cx="2270010" cy="573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5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500" b="1" i="1" ker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1" i="1" kern="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500" b="1" i="1" ker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b="1" i="1" kern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b="1" i="1" kern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500" b="1" kern="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8AEE5957-97F0-42C7-B52E-AB5BFE86A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2256227"/>
                <a:ext cx="2270010" cy="5737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10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5785-B8E1-4BCF-804C-AE55CAA5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29053E-B092-45C1-9FDB-24245079B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65"/>
          <a:stretch/>
        </p:blipFill>
        <p:spPr>
          <a:xfrm>
            <a:off x="1371600" y="299172"/>
            <a:ext cx="1524000" cy="24936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CC9A5B-48A3-4BD0-836B-94C1021E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/>
          <a:stretch/>
        </p:blipFill>
        <p:spPr>
          <a:xfrm>
            <a:off x="4419600" y="299172"/>
            <a:ext cx="3048000" cy="250106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0BA569C-6C2E-4A83-A4AA-AAA06F1A4312}"/>
              </a:ext>
            </a:extLst>
          </p:cNvPr>
          <p:cNvSpPr txBox="1">
            <a:spLocks/>
          </p:cNvSpPr>
          <p:nvPr/>
        </p:nvSpPr>
        <p:spPr bwMode="auto">
          <a:xfrm>
            <a:off x="3505200" y="1202945"/>
            <a:ext cx="738739" cy="50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4400" kern="0" dirty="0"/>
              <a:t>…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07BB476-79C2-4620-974C-F72766FC9991}"/>
              </a:ext>
            </a:extLst>
          </p:cNvPr>
          <p:cNvSpPr txBox="1">
            <a:spLocks/>
          </p:cNvSpPr>
          <p:nvPr/>
        </p:nvSpPr>
        <p:spPr bwMode="auto">
          <a:xfrm>
            <a:off x="0" y="1165013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Input (x)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D2BCF4C-AD34-490A-A82E-FFB62E7F2292}"/>
              </a:ext>
            </a:extLst>
          </p:cNvPr>
          <p:cNvSpPr txBox="1">
            <a:spLocks/>
          </p:cNvSpPr>
          <p:nvPr/>
        </p:nvSpPr>
        <p:spPr bwMode="auto">
          <a:xfrm>
            <a:off x="7499580" y="1202945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Output (y)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14075D07-7BDE-41BA-8B45-F0AE3F1CDD1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3400" y="3332987"/>
                <a:ext cx="8686800" cy="1110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The Backpropagation Algorithm: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1.) Propagate input data (x) through the network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2.) Compare the output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 to the desired output (</a:t>
                </a:r>
                <a14:m>
                  <m:oMath xmlns:m="http://schemas.openxmlformats.org/officeDocument/2006/math">
                    <m:r>
                      <a:rPr lang="en-US" sz="2500" b="1" i="1" ker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3.) Update the weights and biases to minimize the </a:t>
                </a:r>
              </a:p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         error (</a:t>
                </a:r>
                <a14:m>
                  <m:oMath xmlns:m="http://schemas.openxmlformats.org/officeDocument/2006/math">
                    <m:r>
                      <a:rPr lang="en-US" sz="25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5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500" b="1" i="1" ker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1" i="1" kern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500" b="1" i="1" ker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500" b="1" i="1" kern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500" b="1" i="1" kern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5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500" b="1" kern="0" dirty="0">
                    <a:solidFill>
                      <a:srgbClr val="FFFFFF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14075D07-7BDE-41BA-8B45-F0AE3F1CD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3332987"/>
                <a:ext cx="8686800" cy="1110896"/>
              </a:xfrm>
              <a:prstGeom prst="rect">
                <a:avLst/>
              </a:prstGeom>
              <a:blipFill>
                <a:blip r:embed="rId3"/>
                <a:stretch>
                  <a:fillRect l="-1193" t="-45604" b="-5329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1EE2B1BF-7918-47D6-BB80-FC86AB317B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33800" y="5468857"/>
                <a:ext cx="3657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US" sz="4000" b="1" kern="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1EE2B1BF-7918-47D6-BB80-FC86AB31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3800" y="5468857"/>
                <a:ext cx="3657600" cy="762000"/>
              </a:xfrm>
              <a:prstGeom prst="rect">
                <a:avLst/>
              </a:prstGeom>
              <a:blipFill>
                <a:blip r:embed="rId4"/>
                <a:stretch>
                  <a:fillRect b="-96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445EABF5-11F8-41B4-AE30-AD05B5939FB8}"/>
              </a:ext>
            </a:extLst>
          </p:cNvPr>
          <p:cNvSpPr txBox="1">
            <a:spLocks/>
          </p:cNvSpPr>
          <p:nvPr/>
        </p:nvSpPr>
        <p:spPr bwMode="auto">
          <a:xfrm>
            <a:off x="3048000" y="5087857"/>
            <a:ext cx="3429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Update Equation: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7BB6FE-A9DE-4C2A-985E-2FB5BB9D900C}"/>
              </a:ext>
            </a:extLst>
          </p:cNvPr>
          <p:cNvCxnSpPr>
            <a:cxnSpLocks/>
          </p:cNvCxnSpPr>
          <p:nvPr/>
        </p:nvCxnSpPr>
        <p:spPr>
          <a:xfrm flipV="1">
            <a:off x="914400" y="684690"/>
            <a:ext cx="6400800" cy="11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D337A4-D4F8-4AA1-8E97-F61F4C3B1DC7}"/>
              </a:ext>
            </a:extLst>
          </p:cNvPr>
          <p:cNvCxnSpPr>
            <a:cxnSpLocks/>
          </p:cNvCxnSpPr>
          <p:nvPr/>
        </p:nvCxnSpPr>
        <p:spPr>
          <a:xfrm flipV="1">
            <a:off x="914400" y="2327899"/>
            <a:ext cx="6324600" cy="34301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EA8A1C-30B9-4627-8353-545A20BA22B5}"/>
              </a:ext>
            </a:extLst>
          </p:cNvPr>
          <p:cNvCxnSpPr>
            <a:cxnSpLocks/>
          </p:cNvCxnSpPr>
          <p:nvPr/>
        </p:nvCxnSpPr>
        <p:spPr>
          <a:xfrm>
            <a:off x="7543800" y="762000"/>
            <a:ext cx="0" cy="1524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B2994CAD-BD6D-42BE-9391-66FE6BACA55A}"/>
              </a:ext>
            </a:extLst>
          </p:cNvPr>
          <p:cNvSpPr txBox="1">
            <a:spLocks/>
          </p:cNvSpPr>
          <p:nvPr/>
        </p:nvSpPr>
        <p:spPr bwMode="auto">
          <a:xfrm>
            <a:off x="3377979" y="219160"/>
            <a:ext cx="711642" cy="4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0000"/>
                </a:solidFill>
              </a:rPr>
              <a:t>1.)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13CC650-7CC1-4885-8B66-06204332830D}"/>
              </a:ext>
            </a:extLst>
          </p:cNvPr>
          <p:cNvSpPr txBox="1">
            <a:spLocks/>
          </p:cNvSpPr>
          <p:nvPr/>
        </p:nvSpPr>
        <p:spPr bwMode="auto">
          <a:xfrm>
            <a:off x="7543800" y="699483"/>
            <a:ext cx="711642" cy="4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0000"/>
                </a:solidFill>
              </a:rPr>
              <a:t>2.)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7CCE7EB-CCBA-4821-A457-B3822B616A69}"/>
              </a:ext>
            </a:extLst>
          </p:cNvPr>
          <p:cNvSpPr txBox="1">
            <a:spLocks/>
          </p:cNvSpPr>
          <p:nvPr/>
        </p:nvSpPr>
        <p:spPr bwMode="auto">
          <a:xfrm>
            <a:off x="3382878" y="1862369"/>
            <a:ext cx="711642" cy="4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0000"/>
                </a:solidFill>
              </a:rPr>
              <a:t>3.)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8AEE5957-97F0-42C7-B52E-AB5BFE86A3A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934200" y="2256227"/>
                <a:ext cx="2270010" cy="573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500" b="1" i="1" kern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500" b="1" i="1" ker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1" i="1" kern="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500" b="1" i="1" ker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b="1" i="1" kern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b="1" i="1" kern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500" b="1" i="1" kern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500" b="1" kern="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8AEE5957-97F0-42C7-B52E-AB5BFE86A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2256227"/>
                <a:ext cx="2270010" cy="5737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B7D12C-B17F-4554-9EC9-2455EA68E816}"/>
              </a:ext>
            </a:extLst>
          </p:cNvPr>
          <p:cNvCxnSpPr>
            <a:cxnSpLocks/>
          </p:cNvCxnSpPr>
          <p:nvPr/>
        </p:nvCxnSpPr>
        <p:spPr>
          <a:xfrm flipV="1">
            <a:off x="3581400" y="6066496"/>
            <a:ext cx="1348339" cy="25810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F7A9A6BA-B7BE-4664-9A07-214486FB3FCC}"/>
              </a:ext>
            </a:extLst>
          </p:cNvPr>
          <p:cNvSpPr txBox="1">
            <a:spLocks/>
          </p:cNvSpPr>
          <p:nvPr/>
        </p:nvSpPr>
        <p:spPr bwMode="auto">
          <a:xfrm>
            <a:off x="304800" y="5814548"/>
            <a:ext cx="434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0000"/>
                </a:solidFill>
              </a:rPr>
              <a:t>We have to start somewhere… so we initialize weights randomly</a:t>
            </a:r>
          </a:p>
        </p:txBody>
      </p:sp>
    </p:spTree>
    <p:extLst>
      <p:ext uri="{BB962C8B-B14F-4D97-AF65-F5344CB8AC3E}">
        <p14:creationId xmlns:p14="http://schemas.microsoft.com/office/powerpoint/2010/main" val="1136208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5785-B8E1-4BCF-804C-AE55CAA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6400800"/>
            <a:ext cx="4876800" cy="457200"/>
          </a:xfrm>
        </p:spPr>
        <p:txBody>
          <a:bodyPr/>
          <a:lstStyle/>
          <a:p>
            <a:r>
              <a:rPr lang="en-US" dirty="0"/>
              <a:t>Deep Neural Network Training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A0BB164-2868-440F-BD88-8244A3C378FD}"/>
              </a:ext>
            </a:extLst>
          </p:cNvPr>
          <p:cNvSpPr txBox="1">
            <a:spLocks/>
          </p:cNvSpPr>
          <p:nvPr/>
        </p:nvSpPr>
        <p:spPr bwMode="auto">
          <a:xfrm>
            <a:off x="289112" y="514832"/>
            <a:ext cx="382558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kern="0" dirty="0">
                <a:solidFill>
                  <a:srgbClr val="FFFFFF"/>
                </a:solidFill>
              </a:rPr>
              <a:t>Training Data (~60%)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2397E7-1DE3-4847-9DDB-97C06E173673}"/>
              </a:ext>
            </a:extLst>
          </p:cNvPr>
          <p:cNvSpPr/>
          <p:nvPr/>
        </p:nvSpPr>
        <p:spPr>
          <a:xfrm>
            <a:off x="152400" y="522217"/>
            <a:ext cx="6172200" cy="1905000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786DD7-80D0-49FC-8F8A-7B737422FCF3}"/>
              </a:ext>
            </a:extLst>
          </p:cNvPr>
          <p:cNvSpPr txBox="1">
            <a:spLocks/>
          </p:cNvSpPr>
          <p:nvPr/>
        </p:nvSpPr>
        <p:spPr bwMode="auto">
          <a:xfrm>
            <a:off x="1638300" y="-76200"/>
            <a:ext cx="3276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Training Time Data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1C37DE8-A87D-4BDE-AF66-C218CD5E22C1}"/>
              </a:ext>
            </a:extLst>
          </p:cNvPr>
          <p:cNvSpPr txBox="1">
            <a:spLocks/>
          </p:cNvSpPr>
          <p:nvPr/>
        </p:nvSpPr>
        <p:spPr bwMode="auto">
          <a:xfrm>
            <a:off x="6705600" y="-67213"/>
            <a:ext cx="2438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Test Time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81AA15-7E6F-43C9-980D-714649E3443D}"/>
              </a:ext>
            </a:extLst>
          </p:cNvPr>
          <p:cNvSpPr/>
          <p:nvPr/>
        </p:nvSpPr>
        <p:spPr>
          <a:xfrm>
            <a:off x="6858000" y="522217"/>
            <a:ext cx="2133600" cy="19050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6E08A5-53D9-413B-A1D5-CFE3233A81A3}"/>
              </a:ext>
            </a:extLst>
          </p:cNvPr>
          <p:cNvSpPr/>
          <p:nvPr/>
        </p:nvSpPr>
        <p:spPr>
          <a:xfrm>
            <a:off x="289112" y="626079"/>
            <a:ext cx="3825585" cy="167934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9DF8E-26DE-47FE-A8D1-4B1023B70327}"/>
              </a:ext>
            </a:extLst>
          </p:cNvPr>
          <p:cNvSpPr/>
          <p:nvPr/>
        </p:nvSpPr>
        <p:spPr>
          <a:xfrm>
            <a:off x="4243939" y="626078"/>
            <a:ext cx="1951420" cy="167934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1D72DC0-44E1-45A5-8B6F-E88A766FA0D0}"/>
              </a:ext>
            </a:extLst>
          </p:cNvPr>
          <p:cNvSpPr txBox="1">
            <a:spLocks/>
          </p:cNvSpPr>
          <p:nvPr/>
        </p:nvSpPr>
        <p:spPr bwMode="auto">
          <a:xfrm>
            <a:off x="4191650" y="694787"/>
            <a:ext cx="217094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kern="0" dirty="0">
                <a:solidFill>
                  <a:srgbClr val="FFFFFF"/>
                </a:solidFill>
              </a:rPr>
              <a:t>Validation</a:t>
            </a:r>
          </a:p>
          <a:p>
            <a:pPr algn="l"/>
            <a:r>
              <a:rPr lang="en-US" sz="2500" kern="0" dirty="0">
                <a:solidFill>
                  <a:srgbClr val="FFFFFF"/>
                </a:solidFill>
              </a:rPr>
              <a:t>Data (~20%)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5A7F7F1-F509-4E40-B9E5-62A275ECC1E4}"/>
              </a:ext>
            </a:extLst>
          </p:cNvPr>
          <p:cNvSpPr txBox="1">
            <a:spLocks/>
          </p:cNvSpPr>
          <p:nvPr/>
        </p:nvSpPr>
        <p:spPr bwMode="auto">
          <a:xfrm>
            <a:off x="6844558" y="610787"/>
            <a:ext cx="217094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kern="0" dirty="0">
                <a:solidFill>
                  <a:srgbClr val="FFFFFF"/>
                </a:solidFill>
              </a:rPr>
              <a:t>Test Data (~20%)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17779FB-2B85-4547-9C91-6C78F5DDF9CD}"/>
              </a:ext>
            </a:extLst>
          </p:cNvPr>
          <p:cNvSpPr txBox="1">
            <a:spLocks/>
          </p:cNvSpPr>
          <p:nvPr/>
        </p:nvSpPr>
        <p:spPr bwMode="auto">
          <a:xfrm>
            <a:off x="1524000" y="1726113"/>
            <a:ext cx="382558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kern="0" dirty="0">
                <a:solidFill>
                  <a:srgbClr val="FFFFFF"/>
                </a:solidFill>
              </a:rPr>
              <a:t>Pairs of </a:t>
            </a:r>
            <a:r>
              <a:rPr lang="en-US" sz="2500" kern="0" dirty="0" err="1">
                <a:solidFill>
                  <a:srgbClr val="FFFFFF"/>
                </a:solidFill>
              </a:rPr>
              <a:t>x,y</a:t>
            </a:r>
            <a:r>
              <a:rPr lang="en-US" sz="2500" kern="0" dirty="0">
                <a:solidFill>
                  <a:srgbClr val="FFFFFF"/>
                </a:solidFill>
              </a:rPr>
              <a:t> data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5DDB4BB-C921-4B98-AE28-C2084E70F770}"/>
              </a:ext>
            </a:extLst>
          </p:cNvPr>
          <p:cNvSpPr txBox="1">
            <a:spLocks/>
          </p:cNvSpPr>
          <p:nvPr/>
        </p:nvSpPr>
        <p:spPr bwMode="auto">
          <a:xfrm>
            <a:off x="76200" y="3505200"/>
            <a:ext cx="9677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kern="0" dirty="0">
                <a:solidFill>
                  <a:srgbClr val="FFFFFF"/>
                </a:solidFill>
              </a:rPr>
              <a:t>1.) Select subset of training data (a batch) and update </a:t>
            </a:r>
          </a:p>
          <a:p>
            <a:pPr algn="l"/>
            <a:r>
              <a:rPr lang="en-US" sz="2500" kern="0" dirty="0">
                <a:solidFill>
                  <a:srgbClr val="FFFFFF"/>
                </a:solidFill>
              </a:rPr>
              <a:t>     weights</a:t>
            </a:r>
          </a:p>
          <a:p>
            <a:pPr algn="l"/>
            <a:r>
              <a:rPr lang="en-US" sz="2500" kern="0" dirty="0">
                <a:solidFill>
                  <a:srgbClr val="FFFFFF"/>
                </a:solidFill>
              </a:rPr>
              <a:t>2.) Complete an epoch, which is once through all the </a:t>
            </a:r>
          </a:p>
          <a:p>
            <a:pPr algn="l"/>
            <a:r>
              <a:rPr lang="en-US" sz="2500" kern="0" dirty="0">
                <a:solidFill>
                  <a:srgbClr val="FFFFFF"/>
                </a:solidFill>
              </a:rPr>
              <a:t>      training data</a:t>
            </a:r>
          </a:p>
          <a:p>
            <a:pPr algn="l"/>
            <a:r>
              <a:rPr lang="en-US" sz="2500" kern="0" dirty="0">
                <a:solidFill>
                  <a:srgbClr val="FFFFFF"/>
                </a:solidFill>
              </a:rPr>
              <a:t>3.) Compute validation error at the end of each epoch</a:t>
            </a:r>
          </a:p>
          <a:p>
            <a:pPr algn="l"/>
            <a:r>
              <a:rPr lang="en-US" sz="2500" kern="0" dirty="0">
                <a:solidFill>
                  <a:srgbClr val="FFFFFF"/>
                </a:solidFill>
              </a:rPr>
              <a:t>4.) Compute test error once at the very end (possibly after </a:t>
            </a:r>
          </a:p>
          <a:p>
            <a:pPr algn="l"/>
            <a:r>
              <a:rPr lang="en-US" sz="2500" kern="0" dirty="0">
                <a:solidFill>
                  <a:srgbClr val="FFFFFF"/>
                </a:solidFill>
              </a:rPr>
              <a:t>     training multiple networks)</a:t>
            </a:r>
          </a:p>
        </p:txBody>
      </p:sp>
      <p:pic>
        <p:nvPicPr>
          <p:cNvPr id="29" name="Picture 28" descr="Diagram, engineering drawing&#10;&#10;Description automatically generated">
            <a:extLst>
              <a:ext uri="{FF2B5EF4-FFF2-40B4-BE49-F238E27FC236}">
                <a16:creationId xmlns:a16="http://schemas.microsoft.com/office/drawing/2014/main" id="{A209E762-D845-4BA0-B76F-A54BE5A89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0" t="77349" r="1667"/>
          <a:stretch/>
        </p:blipFill>
        <p:spPr>
          <a:xfrm>
            <a:off x="6781800" y="5237630"/>
            <a:ext cx="1524000" cy="1257357"/>
          </a:xfrm>
          <a:prstGeom prst="rect">
            <a:avLst/>
          </a:prstGeom>
        </p:spPr>
      </p:pic>
      <p:pic>
        <p:nvPicPr>
          <p:cNvPr id="30" name="Picture 29" descr="Diagram, engineering drawing&#10;&#10;Description automatically generated">
            <a:extLst>
              <a:ext uri="{FF2B5EF4-FFF2-40B4-BE49-F238E27FC236}">
                <a16:creationId xmlns:a16="http://schemas.microsoft.com/office/drawing/2014/main" id="{6A47AF68-E2C4-41F3-85EF-4D42EEB68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15" r="84167"/>
          <a:stretch/>
        </p:blipFill>
        <p:spPr>
          <a:xfrm>
            <a:off x="5089786" y="5224298"/>
            <a:ext cx="1539614" cy="1277786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57B405E-20A1-4215-9602-2883C9AD5E84}"/>
              </a:ext>
            </a:extLst>
          </p:cNvPr>
          <p:cNvSpPr txBox="1">
            <a:spLocks/>
          </p:cNvSpPr>
          <p:nvPr/>
        </p:nvSpPr>
        <p:spPr bwMode="auto">
          <a:xfrm>
            <a:off x="5600700" y="4841373"/>
            <a:ext cx="685800" cy="43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000" b="1" kern="0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1945803-6661-4551-AB3B-6490244A11CB}"/>
              </a:ext>
            </a:extLst>
          </p:cNvPr>
          <p:cNvSpPr txBox="1">
            <a:spLocks/>
          </p:cNvSpPr>
          <p:nvPr/>
        </p:nvSpPr>
        <p:spPr bwMode="auto">
          <a:xfrm>
            <a:off x="7086600" y="4702081"/>
            <a:ext cx="1066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000" b="1" kern="0" dirty="0">
                <a:solidFill>
                  <a:srgbClr val="FF0000"/>
                </a:solidFill>
              </a:rPr>
              <a:t>Good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3FFFE4C-BF11-45CA-AC1B-B54C238065A5}"/>
              </a:ext>
            </a:extLst>
          </p:cNvPr>
          <p:cNvSpPr txBox="1">
            <a:spLocks/>
          </p:cNvSpPr>
          <p:nvPr/>
        </p:nvSpPr>
        <p:spPr bwMode="auto">
          <a:xfrm>
            <a:off x="-244214" y="5634591"/>
            <a:ext cx="487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r>
              <a:rPr lang="en-US" kern="0" dirty="0">
                <a:solidFill>
                  <a:srgbClr val="FF0000"/>
                </a:solidFill>
              </a:rPr>
              <a:t>Training Time Loss Curves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A6FA34-4290-41E4-A4E9-ABFA4B7624B9}"/>
              </a:ext>
            </a:extLst>
          </p:cNvPr>
          <p:cNvCxnSpPr>
            <a:cxnSpLocks/>
            <a:stCxn id="36" idx="3"/>
            <a:endCxn id="30" idx="1"/>
          </p:cNvCxnSpPr>
          <p:nvPr/>
        </p:nvCxnSpPr>
        <p:spPr>
          <a:xfrm>
            <a:off x="4632586" y="5863191"/>
            <a:ext cx="4572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834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228600" y="1371600"/>
            <a:ext cx="9601200" cy="2971800"/>
          </a:xfrm>
        </p:spPr>
        <p:txBody>
          <a:bodyPr/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Network Design Choices</a:t>
            </a:r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3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400800"/>
            <a:ext cx="8458200" cy="457200"/>
          </a:xfrm>
        </p:spPr>
        <p:txBody>
          <a:bodyPr/>
          <a:lstStyle/>
          <a:p>
            <a:r>
              <a:rPr lang="en-US" dirty="0"/>
              <a:t>Some Common Deep Network Architectures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04800" y="5661246"/>
            <a:ext cx="3780795" cy="121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700" kern="0" dirty="0"/>
              <a:t>Also, Generative Adversarial Networks</a:t>
            </a:r>
          </a:p>
          <a:p>
            <a:pPr algn="l"/>
            <a:endParaRPr lang="en-US" sz="2700" kern="0" dirty="0"/>
          </a:p>
          <a:p>
            <a:pPr algn="l"/>
            <a:endParaRPr lang="en-US" sz="2700" kern="0"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CE4CF39A-5FF2-4C6A-B39E-187A4A9FFC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7"/>
          <a:stretch/>
        </p:blipFill>
        <p:spPr>
          <a:xfrm>
            <a:off x="76200" y="266700"/>
            <a:ext cx="5298422" cy="1524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9EAF20E-F7F8-4F16-B94A-971F83A30CB8}"/>
              </a:ext>
            </a:extLst>
          </p:cNvPr>
          <p:cNvSpPr txBox="1">
            <a:spLocks/>
          </p:cNvSpPr>
          <p:nvPr/>
        </p:nvSpPr>
        <p:spPr bwMode="auto">
          <a:xfrm>
            <a:off x="228600" y="-38100"/>
            <a:ext cx="51460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Convolutional Neural Network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B12D912-201C-4760-842F-6A41193C6FAC}"/>
              </a:ext>
            </a:extLst>
          </p:cNvPr>
          <p:cNvSpPr txBox="1">
            <a:spLocks/>
          </p:cNvSpPr>
          <p:nvPr/>
        </p:nvSpPr>
        <p:spPr bwMode="auto">
          <a:xfrm>
            <a:off x="252412" y="1600200"/>
            <a:ext cx="2971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1200" kern="0" dirty="0"/>
              <a:t>(https://pythonmachinelearning.pro)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8037C55-E87B-4F9C-A208-08F5B71200C2}"/>
              </a:ext>
            </a:extLst>
          </p:cNvPr>
          <p:cNvSpPr txBox="1">
            <a:spLocks/>
          </p:cNvSpPr>
          <p:nvPr/>
        </p:nvSpPr>
        <p:spPr bwMode="auto">
          <a:xfrm>
            <a:off x="187978" y="2514600"/>
            <a:ext cx="51460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Recurrent Neural Network</a:t>
            </a:r>
          </a:p>
        </p:txBody>
      </p:sp>
      <p:pic>
        <p:nvPicPr>
          <p:cNvPr id="17" name="Picture 16" descr="Shape, polygon&#10;&#10;Description automatically generated">
            <a:extLst>
              <a:ext uri="{FF2B5EF4-FFF2-40B4-BE49-F238E27FC236}">
                <a16:creationId xmlns:a16="http://schemas.microsoft.com/office/drawing/2014/main" id="{7F928556-771E-457B-89D4-0CB9300A56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1" y="2895600"/>
            <a:ext cx="1905000" cy="17830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81DDC3-0A8A-47C9-9F4C-029031CE36B3}"/>
              </a:ext>
            </a:extLst>
          </p:cNvPr>
          <p:cNvCxnSpPr>
            <a:cxnSpLocks/>
          </p:cNvCxnSpPr>
          <p:nvPr/>
        </p:nvCxnSpPr>
        <p:spPr>
          <a:xfrm flipH="1">
            <a:off x="2362200" y="3449955"/>
            <a:ext cx="439411" cy="1524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49F6A394-5F1A-4D14-A46B-FF9232353921}"/>
              </a:ext>
            </a:extLst>
          </p:cNvPr>
          <p:cNvSpPr txBox="1">
            <a:spLocks/>
          </p:cNvSpPr>
          <p:nvPr/>
        </p:nvSpPr>
        <p:spPr bwMode="auto">
          <a:xfrm>
            <a:off x="2725411" y="3264217"/>
            <a:ext cx="17526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1800" kern="0" dirty="0">
                <a:solidFill>
                  <a:srgbClr val="FF0000"/>
                </a:solidFill>
              </a:rPr>
              <a:t>Time dependence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930AB0E-2EA9-4813-8E48-C2B7CC68DF97}"/>
              </a:ext>
            </a:extLst>
          </p:cNvPr>
          <p:cNvSpPr txBox="1">
            <a:spLocks/>
          </p:cNvSpPr>
          <p:nvPr/>
        </p:nvSpPr>
        <p:spPr bwMode="auto">
          <a:xfrm>
            <a:off x="457200" y="4601114"/>
            <a:ext cx="3200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1200" kern="0" dirty="0"/>
              <a:t>(https://nerdthecoder.wordpress.com)</a:t>
            </a:r>
          </a:p>
        </p:txBody>
      </p:sp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20FA83CF-C7F6-48AA-B64A-CCD750E221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98" y="1139661"/>
            <a:ext cx="2440560" cy="218552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942FEE1C-BE0A-4FC8-ACA6-FD14F0D63DDF}"/>
              </a:ext>
            </a:extLst>
          </p:cNvPr>
          <p:cNvSpPr txBox="1">
            <a:spLocks/>
          </p:cNvSpPr>
          <p:nvPr/>
        </p:nvSpPr>
        <p:spPr bwMode="auto">
          <a:xfrm>
            <a:off x="5257800" y="783431"/>
            <a:ext cx="51460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Fully Connected Network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83ABEFA-52E6-48FA-A5FE-4E288BA3D986}"/>
              </a:ext>
            </a:extLst>
          </p:cNvPr>
          <p:cNvSpPr txBox="1">
            <a:spLocks/>
          </p:cNvSpPr>
          <p:nvPr/>
        </p:nvSpPr>
        <p:spPr bwMode="auto">
          <a:xfrm>
            <a:off x="6107277" y="3198853"/>
            <a:ext cx="25574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1200" kern="0" dirty="0"/>
              <a:t>(https://www.researchgate.net)</a:t>
            </a:r>
          </a:p>
        </p:txBody>
      </p:sp>
      <p:pic>
        <p:nvPicPr>
          <p:cNvPr id="28" name="Picture 27" descr="A picture containing game&#10;&#10;Description automatically generated">
            <a:extLst>
              <a:ext uri="{FF2B5EF4-FFF2-40B4-BE49-F238E27FC236}">
                <a16:creationId xmlns:a16="http://schemas.microsoft.com/office/drawing/2014/main" id="{EA77501C-457A-4760-B761-ADA2986AB0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89778"/>
            <a:ext cx="4038600" cy="102782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854D3905-0E25-4921-ABB3-C801D5BD28C4}"/>
              </a:ext>
            </a:extLst>
          </p:cNvPr>
          <p:cNvSpPr txBox="1">
            <a:spLocks/>
          </p:cNvSpPr>
          <p:nvPr/>
        </p:nvSpPr>
        <p:spPr bwMode="auto">
          <a:xfrm>
            <a:off x="5648325" y="4114800"/>
            <a:ext cx="2947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Residual Networks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5890339-93F2-4955-9062-BDAE61867598}"/>
              </a:ext>
            </a:extLst>
          </p:cNvPr>
          <p:cNvSpPr txBox="1">
            <a:spLocks/>
          </p:cNvSpPr>
          <p:nvPr/>
        </p:nvSpPr>
        <p:spPr bwMode="auto">
          <a:xfrm>
            <a:off x="6248400" y="5391273"/>
            <a:ext cx="14424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1200" kern="0" dirty="0"/>
              <a:t>(http://primo.ai/)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A3CB05-1C92-4935-9738-4E50FB140336}"/>
              </a:ext>
            </a:extLst>
          </p:cNvPr>
          <p:cNvSpPr txBox="1">
            <a:spLocks/>
          </p:cNvSpPr>
          <p:nvPr/>
        </p:nvSpPr>
        <p:spPr bwMode="auto">
          <a:xfrm>
            <a:off x="4449436" y="5203154"/>
            <a:ext cx="17526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1800" kern="0" dirty="0">
                <a:solidFill>
                  <a:srgbClr val="FF0000"/>
                </a:solidFill>
              </a:rPr>
              <a:t>Skip connections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D0711C-9ECB-448E-8DB3-03B387D28F01}"/>
              </a:ext>
            </a:extLst>
          </p:cNvPr>
          <p:cNvCxnSpPr>
            <a:cxnSpLocks/>
          </p:cNvCxnSpPr>
          <p:nvPr/>
        </p:nvCxnSpPr>
        <p:spPr>
          <a:xfrm flipV="1">
            <a:off x="5486400" y="4664869"/>
            <a:ext cx="457200" cy="72640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36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685800"/>
            <a:ext cx="9448800" cy="1981200"/>
          </a:xfrm>
        </p:spPr>
        <p:txBody>
          <a:bodyPr/>
          <a:lstStyle/>
          <a:p>
            <a:pPr algn="ctr"/>
            <a:r>
              <a:rPr lang="en-US" sz="5000" b="1" dirty="0"/>
              <a:t>The Use of Neural Networks in Ultrasound Beamforming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" b="17053"/>
          <a:stretch/>
        </p:blipFill>
        <p:spPr bwMode="auto">
          <a:xfrm>
            <a:off x="17061" y="5831006"/>
            <a:ext cx="4631140" cy="102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3352800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4500" kern="0" dirty="0"/>
              <a:t>Brett Byram and Jaime Tierney</a:t>
            </a:r>
            <a:endParaRPr lang="en-US" sz="1400" kern="0" baseline="50000" dirty="0"/>
          </a:p>
          <a:p>
            <a:pPr algn="l"/>
            <a:endParaRPr lang="en-US" sz="1600" kern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00200" y="4591903"/>
            <a:ext cx="6400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4000" kern="0">
                <a:solidFill>
                  <a:schemeClr val="bg1">
                    <a:lumMod val="65000"/>
                  </a:schemeClr>
                </a:solidFill>
              </a:rPr>
              <a:t>AIUM Workshop</a:t>
            </a:r>
            <a:r>
              <a:rPr lang="en-US" sz="4000" kern="0" dirty="0">
                <a:solidFill>
                  <a:schemeClr val="bg1">
                    <a:lumMod val="65000"/>
                  </a:schemeClr>
                </a:solidFill>
              </a:rPr>
              <a:t>—2020 </a:t>
            </a:r>
            <a:endParaRPr lang="en-US" sz="2000" kern="0" baseline="50000" dirty="0"/>
          </a:p>
          <a:p>
            <a:pPr algn="l"/>
            <a:endParaRPr lang="en-US" sz="1400" kern="0" baseline="50000" dirty="0"/>
          </a:p>
          <a:p>
            <a:pPr algn="l"/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38405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0C379ABB-5F76-4954-878E-1A960AE06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3" b="11972"/>
          <a:stretch/>
        </p:blipFill>
        <p:spPr>
          <a:xfrm>
            <a:off x="5638800" y="3810000"/>
            <a:ext cx="2716831" cy="2340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6400800"/>
            <a:ext cx="3429000" cy="457200"/>
          </a:xfrm>
        </p:spPr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E742A5-3B9B-4ED0-BB6D-5535E912CD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8300"/>
            <a:ext cx="4064000" cy="304800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C05ACB22-29D4-45B7-B30B-76F0409AF0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353" y="707585"/>
            <a:ext cx="2755582" cy="2289429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F40F76E5-0D7C-49C9-B237-013321C89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33" b="13888"/>
          <a:stretch/>
        </p:blipFill>
        <p:spPr>
          <a:xfrm>
            <a:off x="1202474" y="3809841"/>
            <a:ext cx="2421051" cy="23623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F44741-AE19-45EF-9777-30745C67ED96}"/>
              </a:ext>
            </a:extLst>
          </p:cNvPr>
          <p:cNvSpPr/>
          <p:nvPr/>
        </p:nvSpPr>
        <p:spPr>
          <a:xfrm>
            <a:off x="1905000" y="351990"/>
            <a:ext cx="1066800" cy="2813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9FE3D8F-A208-455E-9683-E8DFA7A559FB}"/>
              </a:ext>
            </a:extLst>
          </p:cNvPr>
          <p:cNvSpPr txBox="1">
            <a:spLocks/>
          </p:cNvSpPr>
          <p:nvPr/>
        </p:nvSpPr>
        <p:spPr bwMode="auto">
          <a:xfrm>
            <a:off x="1869141" y="250385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Sigmoid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8DF3B7E-6D93-4635-91D9-C87401278E58}"/>
              </a:ext>
            </a:extLst>
          </p:cNvPr>
          <p:cNvSpPr txBox="1">
            <a:spLocks/>
          </p:cNvSpPr>
          <p:nvPr/>
        </p:nvSpPr>
        <p:spPr bwMode="auto">
          <a:xfrm>
            <a:off x="5334000" y="26404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Hyperbolic Tangent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5DB30A5-DFC9-497F-A09C-C45A8A148C92}"/>
              </a:ext>
            </a:extLst>
          </p:cNvPr>
          <p:cNvSpPr txBox="1">
            <a:spLocks/>
          </p:cNvSpPr>
          <p:nvPr/>
        </p:nvSpPr>
        <p:spPr bwMode="auto">
          <a:xfrm>
            <a:off x="508014" y="3429000"/>
            <a:ext cx="438374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Rectified Linear Unit (</a:t>
            </a:r>
            <a:r>
              <a:rPr lang="en-US" kern="0" dirty="0" err="1"/>
              <a:t>ReLU</a:t>
            </a:r>
            <a:r>
              <a:rPr lang="en-US" kern="0" dirty="0"/>
              <a:t>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EAEBCD1-28B3-4443-AACA-0E4258C93736}"/>
              </a:ext>
            </a:extLst>
          </p:cNvPr>
          <p:cNvSpPr txBox="1">
            <a:spLocks/>
          </p:cNvSpPr>
          <p:nvPr/>
        </p:nvSpPr>
        <p:spPr bwMode="auto">
          <a:xfrm>
            <a:off x="6324600" y="3424218"/>
            <a:ext cx="150904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 err="1"/>
              <a:t>Maxout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09195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400800"/>
            <a:ext cx="8458200" cy="457200"/>
          </a:xfrm>
        </p:spPr>
        <p:txBody>
          <a:bodyPr/>
          <a:lstStyle/>
          <a:p>
            <a:r>
              <a:rPr lang="en-US" dirty="0"/>
              <a:t>Data and Architectures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42FEE1C-BE0A-4FC8-ACA6-FD14F0D63DDF}"/>
              </a:ext>
            </a:extLst>
          </p:cNvPr>
          <p:cNvSpPr txBox="1">
            <a:spLocks/>
          </p:cNvSpPr>
          <p:nvPr/>
        </p:nvSpPr>
        <p:spPr bwMode="auto">
          <a:xfrm>
            <a:off x="0" y="6019800"/>
            <a:ext cx="732248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000" kern="0" dirty="0"/>
              <a:t>Fig. 6 from </a:t>
            </a:r>
            <a:r>
              <a:rPr lang="en-US" sz="2000" kern="0" dirty="0" err="1"/>
              <a:t>Hestness</a:t>
            </a:r>
            <a:r>
              <a:rPr lang="en-US" sz="2000" kern="0" dirty="0"/>
              <a:t> et al., “Deep Learning Scaling is Predictable, Empirically.” </a:t>
            </a:r>
            <a:r>
              <a:rPr lang="en-US" sz="2000" kern="0" dirty="0" err="1"/>
              <a:t>arXiv</a:t>
            </a:r>
            <a:r>
              <a:rPr lang="en-US" sz="2000" kern="0" dirty="0"/>
              <a:t>, 2017. (https://arxiv.org/abs/1712.00409v1)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84131C44-49CB-40EE-84C1-7654BA31F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68" y="76200"/>
            <a:ext cx="7318263" cy="506883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DD11124-D189-4506-966F-80E62D339176}"/>
              </a:ext>
            </a:extLst>
          </p:cNvPr>
          <p:cNvSpPr/>
          <p:nvPr/>
        </p:nvSpPr>
        <p:spPr>
          <a:xfrm rot="16200000">
            <a:off x="4535431" y="2019300"/>
            <a:ext cx="762000" cy="381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B71B395-F9E2-4DCA-97BF-EEF5F76A6860}"/>
              </a:ext>
            </a:extLst>
          </p:cNvPr>
          <p:cNvSpPr/>
          <p:nvPr/>
        </p:nvSpPr>
        <p:spPr>
          <a:xfrm rot="5400000">
            <a:off x="4533900" y="3238500"/>
            <a:ext cx="762000" cy="381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FDA5CDA-1C6A-4443-9C78-E5F2CEA2AC1B}"/>
              </a:ext>
            </a:extLst>
          </p:cNvPr>
          <p:cNvSpPr txBox="1">
            <a:spLocks/>
          </p:cNvSpPr>
          <p:nvPr/>
        </p:nvSpPr>
        <p:spPr bwMode="auto">
          <a:xfrm>
            <a:off x="5181600" y="2214438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>
                <a:solidFill>
                  <a:srgbClr val="FF0000"/>
                </a:solidFill>
              </a:rPr>
              <a:t>Architecture moves this curve up and down</a:t>
            </a:r>
          </a:p>
        </p:txBody>
      </p:sp>
    </p:spTree>
    <p:extLst>
      <p:ext uri="{BB962C8B-B14F-4D97-AF65-F5344CB8AC3E}">
        <p14:creationId xmlns:p14="http://schemas.microsoft.com/office/powerpoint/2010/main" val="4193306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228600" y="1371600"/>
            <a:ext cx="9601200" cy="2971800"/>
          </a:xfrm>
        </p:spPr>
        <p:txBody>
          <a:bodyPr/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Training strategies are also part of design</a:t>
            </a:r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72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400800"/>
            <a:ext cx="8458200" cy="457200"/>
          </a:xfrm>
        </p:spPr>
        <p:txBody>
          <a:bodyPr/>
          <a:lstStyle/>
          <a:p>
            <a:r>
              <a:rPr lang="en-US" dirty="0"/>
              <a:t>Training and hyperparameter searches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FB50695E-82A7-405E-8D96-348FEFB7B84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267200" y="2133600"/>
                <a:ext cx="3657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22" tIns="45710" rIns="91422" bIns="45710" numCol="1" anchor="ctr" anchorCtr="0" compatLnSpc="1">
                <a:prstTxWarp prst="textNoShape">
                  <a:avLst/>
                </a:prstTxWarp>
              </a:bodyPr>
              <a:lstStyle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2pPr>
                <a:lvl3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3pPr>
                <a:lvl4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4pPr>
                <a:lvl5pPr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5pPr>
                <a:lvl6pPr marL="457122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6pPr>
                <a:lvl7pPr marL="914240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7pPr>
                <a:lvl8pPr marL="1371361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8pPr>
                <a:lvl9pPr marL="1828479" algn="r" rtl="0" fontAlgn="base">
                  <a:spcBef>
                    <a:spcPct val="0"/>
                  </a:spcBef>
                  <a:spcAft>
                    <a:spcPct val="0"/>
                  </a:spcAft>
                  <a:defRPr sz="2300">
                    <a:solidFill>
                      <a:schemeClr val="tx2"/>
                    </a:solidFill>
                    <a:latin typeface="Century Gothic" pitchFamily="34" charset="0"/>
                  </a:defRPr>
                </a:lvl9pPr>
              </a:lstStyle>
              <a:p>
                <a:pPr algn="l"/>
                <a:r>
                  <a:rPr lang="en-US" sz="2500" b="1" kern="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000" b="1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1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lang="en-US" sz="4000" b="1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US" sz="4000" b="1" kern="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FB50695E-82A7-405E-8D96-348FEFB7B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7200" y="2133600"/>
                <a:ext cx="3657600" cy="762000"/>
              </a:xfrm>
              <a:prstGeom prst="rect">
                <a:avLst/>
              </a:prstGeom>
              <a:blipFill>
                <a:blip r:embed="rId3"/>
                <a:stretch>
                  <a:fillRect b="-96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9F34E323-8182-404B-9B6A-77D4176CD646}"/>
              </a:ext>
            </a:extLst>
          </p:cNvPr>
          <p:cNvSpPr txBox="1">
            <a:spLocks/>
          </p:cNvSpPr>
          <p:nvPr/>
        </p:nvSpPr>
        <p:spPr bwMode="auto">
          <a:xfrm>
            <a:off x="208934" y="2971800"/>
            <a:ext cx="840166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Key parameters for effective training include the following:</a:t>
            </a:r>
          </a:p>
          <a:p>
            <a:pPr algn="l"/>
            <a:r>
              <a:rPr lang="en-US" kern="0" dirty="0"/>
              <a:t> —Learning rate</a:t>
            </a:r>
          </a:p>
          <a:p>
            <a:pPr algn="l"/>
            <a:r>
              <a:rPr lang="en-US" kern="0" dirty="0"/>
              <a:t> —Optimization routine</a:t>
            </a:r>
          </a:p>
          <a:p>
            <a:pPr algn="l"/>
            <a:r>
              <a:rPr lang="en-US" kern="0" dirty="0"/>
              <a:t> —Weight dropout during training</a:t>
            </a:r>
          </a:p>
          <a:p>
            <a:pPr algn="l"/>
            <a:r>
              <a:rPr lang="en-US" kern="0" dirty="0"/>
              <a:t> —Weight regularization</a:t>
            </a:r>
          </a:p>
          <a:p>
            <a:pPr algn="l"/>
            <a:r>
              <a:rPr lang="en-US" kern="0" dirty="0"/>
              <a:t> —Batch Size (i.e. how much data to include at a time)</a:t>
            </a:r>
          </a:p>
          <a:p>
            <a:pPr algn="l"/>
            <a:r>
              <a:rPr lang="en-US" kern="0" dirty="0"/>
              <a:t> —Learning rate</a:t>
            </a:r>
          </a:p>
          <a:p>
            <a:pPr algn="l"/>
            <a:endParaRPr lang="en-US" kern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935C06-F6B8-4673-8396-00AB97BF220B}"/>
              </a:ext>
            </a:extLst>
          </p:cNvPr>
          <p:cNvSpPr txBox="1">
            <a:spLocks/>
          </p:cNvSpPr>
          <p:nvPr/>
        </p:nvSpPr>
        <p:spPr bwMode="auto">
          <a:xfrm>
            <a:off x="190500" y="472686"/>
            <a:ext cx="876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b="1" kern="0" dirty="0"/>
              <a:t>Network architecture gets a lot of visibility, but training methods and hyperparameter searches are just as important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320190-B93A-4221-8444-802988976532}"/>
              </a:ext>
            </a:extLst>
          </p:cNvPr>
          <p:cNvSpPr txBox="1">
            <a:spLocks/>
          </p:cNvSpPr>
          <p:nvPr/>
        </p:nvSpPr>
        <p:spPr bwMode="auto">
          <a:xfrm>
            <a:off x="208934" y="5943600"/>
            <a:ext cx="876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A broader hyperparameter search may also include:</a:t>
            </a:r>
          </a:p>
          <a:p>
            <a:pPr algn="l"/>
            <a:r>
              <a:rPr lang="en-US" kern="0" dirty="0"/>
              <a:t> —The loss function</a:t>
            </a:r>
          </a:p>
          <a:p>
            <a:pPr algn="l"/>
            <a:r>
              <a:rPr lang="en-US" kern="0" dirty="0"/>
              <a:t> —Activation function</a:t>
            </a:r>
          </a:p>
          <a:p>
            <a:pPr algn="l"/>
            <a:r>
              <a:rPr lang="en-US" kern="0" dirty="0"/>
              <a:t> —Network structure (e.g. number of hidden layers, layer</a:t>
            </a:r>
          </a:p>
          <a:p>
            <a:pPr algn="l"/>
            <a:r>
              <a:rPr lang="en-US" kern="0" dirty="0"/>
              <a:t>         width, etc.) </a:t>
            </a:r>
          </a:p>
          <a:p>
            <a:pPr algn="l"/>
            <a:endParaRPr lang="en-US" kern="0" dirty="0"/>
          </a:p>
          <a:p>
            <a:pPr algn="l"/>
            <a:endParaRPr lang="en-US" kern="0" dirty="0"/>
          </a:p>
          <a:p>
            <a:pPr algn="l"/>
            <a:r>
              <a:rPr lang="en-US" kern="0" dirty="0"/>
              <a:t>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02D135-2C3A-4951-8F47-15EAE578947E}"/>
              </a:ext>
            </a:extLst>
          </p:cNvPr>
          <p:cNvSpPr/>
          <p:nvPr/>
        </p:nvSpPr>
        <p:spPr>
          <a:xfrm>
            <a:off x="6400800" y="2286000"/>
            <a:ext cx="609600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37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6400800"/>
            <a:ext cx="5410200" cy="457200"/>
          </a:xfrm>
        </p:spPr>
        <p:txBody>
          <a:bodyPr/>
          <a:lstStyle/>
          <a:p>
            <a:r>
              <a:rPr lang="en-US" dirty="0"/>
              <a:t>Improved Optimization Routines</a:t>
            </a:r>
          </a:p>
        </p:txBody>
      </p:sp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E482C19C-A3EA-6F4B-88FF-826DACF94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95"/>
          <a:stretch/>
        </p:blipFill>
        <p:spPr>
          <a:xfrm>
            <a:off x="457200" y="4427775"/>
            <a:ext cx="3581400" cy="1753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9C7D99-8D43-0849-8140-AFD8CFC1925D}"/>
              </a:ext>
            </a:extLst>
          </p:cNvPr>
          <p:cNvSpPr/>
          <p:nvPr/>
        </p:nvSpPr>
        <p:spPr>
          <a:xfrm>
            <a:off x="226386" y="6135469"/>
            <a:ext cx="467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Smith, L. (2017). “Cyclical learning rates for training neural networks”. Proceedings of the IEEE Winter Conference on Applications of Computer Vision. Pp 464-472. </a:t>
            </a:r>
            <a:endParaRPr lang="en-US" sz="1200" dirty="0">
              <a:effectLst/>
            </a:endParaRPr>
          </a:p>
        </p:txBody>
      </p:sp>
      <p:pic>
        <p:nvPicPr>
          <p:cNvPr id="6" name="Picture 5" descr="A picture containing photo, colorful, sitting, different&#10;&#10;Description automatically generated">
            <a:extLst>
              <a:ext uri="{FF2B5EF4-FFF2-40B4-BE49-F238E27FC236}">
                <a16:creationId xmlns:a16="http://schemas.microsoft.com/office/drawing/2014/main" id="{28B07235-B964-5E46-9461-00CF3F503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80999"/>
            <a:ext cx="3048001" cy="3076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9EAC5-080F-5B4A-BFE9-D9C122024BF5}"/>
              </a:ext>
            </a:extLst>
          </p:cNvPr>
          <p:cNvSpPr txBox="1"/>
          <p:nvPr/>
        </p:nvSpPr>
        <p:spPr>
          <a:xfrm>
            <a:off x="5486400" y="339226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Zhang, M. R. Lucas, J., Hinton, G., Ba, J. (2019) Lookahead optimizer: </a:t>
            </a:r>
            <a:r>
              <a:rPr lang="en-US" sz="1200" i="1" dirty="0"/>
              <a:t>k </a:t>
            </a:r>
            <a:r>
              <a:rPr lang="en-US" sz="1200" dirty="0"/>
              <a:t>steps forward, one step back. </a:t>
            </a:r>
            <a:r>
              <a:rPr lang="en-US" sz="1200" dirty="0" err="1"/>
              <a:t>arXiv</a:t>
            </a:r>
            <a:r>
              <a:rPr lang="en-US" sz="1200" dirty="0"/>
              <a:t> preprint arXiv:1907.08610. pp 1-16.</a:t>
            </a:r>
            <a:endParaRPr lang="en-US" sz="1200" dirty="0">
              <a:effectLst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81000" y="3971288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Cyclical Learning Rate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230923" y="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Look Ahead</a:t>
            </a:r>
          </a:p>
        </p:txBody>
      </p:sp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0BA5B66-6985-C645-BE14-F8BE10860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875"/>
          <a:stretch/>
        </p:blipFill>
        <p:spPr>
          <a:xfrm>
            <a:off x="473718" y="381000"/>
            <a:ext cx="3488682" cy="2819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7CDF1-CCD6-0D4D-BE3B-E69FD39D0092}"/>
              </a:ext>
            </a:extLst>
          </p:cNvPr>
          <p:cNvSpPr txBox="1"/>
          <p:nvPr/>
        </p:nvSpPr>
        <p:spPr>
          <a:xfrm>
            <a:off x="374073" y="3204668"/>
            <a:ext cx="35883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Liu, L., Jiang, H., He, P., Chen, W., Liu, X., Gao, J., Han, J. (2019). “On the variance of adaptive learning rate and beyond”. </a:t>
            </a:r>
            <a:r>
              <a:rPr lang="en-US" sz="1100" dirty="0" err="1"/>
              <a:t>arXiv</a:t>
            </a:r>
            <a:r>
              <a:rPr lang="en-US" sz="1100" dirty="0"/>
              <a:t> preprint arXiv:1908.03265. pp. 1-14.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83820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“Rectified” Adam</a:t>
            </a:r>
          </a:p>
        </p:txBody>
      </p:sp>
    </p:spTree>
    <p:extLst>
      <p:ext uri="{BB962C8B-B14F-4D97-AF65-F5344CB8AC3E}">
        <p14:creationId xmlns:p14="http://schemas.microsoft.com/office/powerpoint/2010/main" val="1760649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228600" y="1371600"/>
            <a:ext cx="9601200" cy="2971800"/>
          </a:xfrm>
        </p:spPr>
        <p:txBody>
          <a:bodyPr/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Data</a:t>
            </a:r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027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400800"/>
            <a:ext cx="8458200" cy="457200"/>
          </a:xfrm>
        </p:spPr>
        <p:txBody>
          <a:bodyPr/>
          <a:lstStyle/>
          <a:p>
            <a:r>
              <a:rPr lang="en-US" dirty="0"/>
              <a:t>Data and Architectures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42FEE1C-BE0A-4FC8-ACA6-FD14F0D63DDF}"/>
              </a:ext>
            </a:extLst>
          </p:cNvPr>
          <p:cNvSpPr txBox="1">
            <a:spLocks/>
          </p:cNvSpPr>
          <p:nvPr/>
        </p:nvSpPr>
        <p:spPr bwMode="auto">
          <a:xfrm>
            <a:off x="1447800" y="1361141"/>
            <a:ext cx="732248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3500" kern="0" dirty="0"/>
              <a:t>Last key thing… is picking the right data to go in and 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7936E-AA9C-433F-BC37-8116D45AE2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65"/>
          <a:stretch/>
        </p:blipFill>
        <p:spPr>
          <a:xfrm>
            <a:off x="1295400" y="2667000"/>
            <a:ext cx="1524000" cy="2493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C2D61-8CD5-46AE-8741-BC7B80F88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/>
          <a:stretch/>
        </p:blipFill>
        <p:spPr>
          <a:xfrm>
            <a:off x="4495800" y="2667000"/>
            <a:ext cx="3048000" cy="250106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F20FB5E-797C-4F4E-A3A3-BBAC969F4925}"/>
              </a:ext>
            </a:extLst>
          </p:cNvPr>
          <p:cNvSpPr txBox="1">
            <a:spLocks/>
          </p:cNvSpPr>
          <p:nvPr/>
        </p:nvSpPr>
        <p:spPr bwMode="auto">
          <a:xfrm>
            <a:off x="3429000" y="3570773"/>
            <a:ext cx="738739" cy="50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4400" kern="0" dirty="0"/>
              <a:t>…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CBD95E3-EA60-46C1-9ADD-A5522E71DBA6}"/>
              </a:ext>
            </a:extLst>
          </p:cNvPr>
          <p:cNvSpPr txBox="1">
            <a:spLocks/>
          </p:cNvSpPr>
          <p:nvPr/>
        </p:nvSpPr>
        <p:spPr bwMode="auto">
          <a:xfrm>
            <a:off x="-76200" y="3532841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Input (x)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28E352-2038-41D8-AB08-A7018D301C39}"/>
              </a:ext>
            </a:extLst>
          </p:cNvPr>
          <p:cNvSpPr txBox="1">
            <a:spLocks/>
          </p:cNvSpPr>
          <p:nvPr/>
        </p:nvSpPr>
        <p:spPr bwMode="auto">
          <a:xfrm>
            <a:off x="7423380" y="3570773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FFFF"/>
                </a:solidFill>
              </a:rPr>
              <a:t>Output (y)</a:t>
            </a:r>
          </a:p>
        </p:txBody>
      </p:sp>
    </p:spTree>
    <p:extLst>
      <p:ext uri="{BB962C8B-B14F-4D97-AF65-F5344CB8AC3E}">
        <p14:creationId xmlns:p14="http://schemas.microsoft.com/office/powerpoint/2010/main" val="1959618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-119067"/>
            <a:ext cx="8991600" cy="68580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Some deep network resources people have found useful*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—</a:t>
            </a:r>
            <a:r>
              <a:rPr lang="en-US" sz="2000" dirty="0">
                <a:solidFill>
                  <a:schemeClr val="bg1"/>
                </a:solidFill>
              </a:rPr>
              <a:t>Andrew Ng’s Machine Learning Course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   (https://www.coursera.org/learn/machine-learning)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— Andrew Ng’s Deep Learning Course 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   (https://www.coursera.org/learn/neural-networks-deep-learning)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— IBM’s Deep Neural Networks with </a:t>
            </a:r>
            <a:r>
              <a:rPr lang="en-US" sz="2000" dirty="0" err="1">
                <a:solidFill>
                  <a:schemeClr val="bg1"/>
                </a:solidFill>
              </a:rPr>
              <a:t>PyTorch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   (https://www.coursera.org/learn/deep-neural-networks-with-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    </a:t>
            </a:r>
            <a:r>
              <a:rPr lang="en-US" sz="2000" dirty="0" err="1">
                <a:solidFill>
                  <a:schemeClr val="bg1"/>
                </a:solidFill>
              </a:rPr>
              <a:t>pytorch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— </a:t>
            </a:r>
            <a:r>
              <a:rPr lang="en-US" sz="2000" dirty="0" err="1">
                <a:solidFill>
                  <a:schemeClr val="bg1"/>
                </a:solidFill>
              </a:rPr>
              <a:t>Youtube</a:t>
            </a:r>
            <a:r>
              <a:rPr lang="en-US" sz="2000" dirty="0">
                <a:solidFill>
                  <a:schemeClr val="bg1"/>
                </a:solidFill>
              </a:rPr>
              <a:t> video on Deep Learning and Neural Networks with Python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     and </a:t>
            </a:r>
            <a:r>
              <a:rPr lang="en-US" sz="2000" dirty="0" err="1">
                <a:solidFill>
                  <a:schemeClr val="bg1"/>
                </a:solidFill>
              </a:rPr>
              <a:t>PyTorch</a:t>
            </a:r>
            <a:r>
              <a:rPr lang="en-US" sz="2000" dirty="0">
                <a:solidFill>
                  <a:schemeClr val="bg1"/>
                </a:solidFill>
              </a:rPr>
              <a:t> (https://youtu.be/BzcBsTou0C0)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— fast.ai course and resources (https://www.fast.ai/about/)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— Deep Learning by Ian Goodfellow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     (https://www.deeplearningbook.org/)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— Course Notes from Stanford’s CS 231 course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     (http://cs231n.stanford.edu)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— Deep Neural Networks and Deep Learning by Michael Nielsen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     (http://neuralnetworksanddeeplearning.com)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*</a:t>
            </a:r>
            <a:r>
              <a:rPr lang="en-US" sz="2000" dirty="0">
                <a:solidFill>
                  <a:schemeClr val="bg1"/>
                </a:solidFill>
              </a:rPr>
              <a:t>This list represents resources people that I know have used and recommended with an emphasis on coming up to speed. It is not exhaustive. There are many, many excellent resources.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95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228600" y="1371600"/>
            <a:ext cx="9601200" cy="2971800"/>
          </a:xfrm>
        </p:spPr>
        <p:txBody>
          <a:bodyPr/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Deep Network Beamforming</a:t>
            </a:r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39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BF95-412C-418D-A762-7E3808DB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400800"/>
            <a:ext cx="5943600" cy="457200"/>
          </a:xfrm>
        </p:spPr>
        <p:txBody>
          <a:bodyPr/>
          <a:lstStyle/>
          <a:p>
            <a:r>
              <a:rPr lang="en-US" dirty="0"/>
              <a:t>DNN Beamforming Strategies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F375F8-FF90-44CF-B9FB-E200114A35A6}"/>
              </a:ext>
            </a:extLst>
          </p:cNvPr>
          <p:cNvSpPr/>
          <p:nvPr/>
        </p:nvSpPr>
        <p:spPr>
          <a:xfrm flipH="1">
            <a:off x="266234" y="447020"/>
            <a:ext cx="3581399" cy="6029979"/>
          </a:xfrm>
          <a:prstGeom prst="rect">
            <a:avLst/>
          </a:prstGeom>
          <a:noFill/>
          <a:ln w="38100">
            <a:solidFill>
              <a:srgbClr val="D95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DF558-CFB2-42E3-AA1C-5817B3B14051}"/>
              </a:ext>
            </a:extLst>
          </p:cNvPr>
          <p:cNvSpPr txBox="1"/>
          <p:nvPr/>
        </p:nvSpPr>
        <p:spPr>
          <a:xfrm>
            <a:off x="262639" y="425756"/>
            <a:ext cx="34366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latin typeface="+mj-lt"/>
              </a:rPr>
              <a:t>5</a:t>
            </a:r>
            <a:r>
              <a:rPr lang="en-US" sz="1600" dirty="0">
                <a:latin typeface="+mj-lt"/>
              </a:rPr>
              <a:t>Luchies and Byram. "Deep neural networks for ultrasound beamforming." IEEE TMI 37.9 (2018): 2010-2021.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baseline="30000" dirty="0">
                <a:latin typeface="+mj-lt"/>
              </a:rPr>
              <a:t>6</a:t>
            </a:r>
            <a:r>
              <a:rPr lang="en-US" sz="1600" dirty="0">
                <a:latin typeface="+mj-lt"/>
              </a:rPr>
              <a:t>Dongwoon, et al. "Beamforming and speckle reduction using neural networks." IEEE TUFFC 66.5 (2019): 898-910.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baseline="30000" dirty="0">
                <a:latin typeface="+mj-lt"/>
              </a:rPr>
              <a:t>7</a:t>
            </a:r>
            <a:r>
              <a:rPr lang="en-US" sz="1600" dirty="0">
                <a:latin typeface="+mj-lt"/>
              </a:rPr>
              <a:t>Nair, et al. "Deep learning to obtain simultaneous image and segmentation outputs from a single input of raw ultrasound channel data." IEEE TUFFC (2020).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baseline="30000" dirty="0">
                <a:latin typeface="+mj-lt"/>
              </a:rPr>
              <a:t>8</a:t>
            </a:r>
            <a:r>
              <a:rPr lang="en-US" sz="1600" dirty="0">
                <a:latin typeface="+mj-lt"/>
              </a:rPr>
              <a:t>Zhuang and Chen. "Deep learning based minimum variance beamforming for ultrasound imaging." Smart Ultrasound Imaging and Perinatal, Preterm and </a:t>
            </a:r>
            <a:r>
              <a:rPr lang="en-US" sz="1600" dirty="0" err="1">
                <a:latin typeface="+mj-lt"/>
              </a:rPr>
              <a:t>Paediatric</a:t>
            </a:r>
            <a:r>
              <a:rPr lang="en-US" sz="1600" dirty="0">
                <a:latin typeface="+mj-lt"/>
              </a:rPr>
              <a:t> Image Analysis. Springer, Cham, 2019. 83-91.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C1D5B-51F7-408E-9BA8-D38C854710DB}"/>
              </a:ext>
            </a:extLst>
          </p:cNvPr>
          <p:cNvSpPr/>
          <p:nvPr/>
        </p:nvSpPr>
        <p:spPr>
          <a:xfrm flipH="1">
            <a:off x="4648200" y="432382"/>
            <a:ext cx="4358031" cy="6044617"/>
          </a:xfrm>
          <a:prstGeom prst="rect">
            <a:avLst/>
          </a:prstGeom>
          <a:noFill/>
          <a:ln w="38100">
            <a:solidFill>
              <a:srgbClr val="199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2A0A4-F7F7-415E-8979-F099AD33B104}"/>
              </a:ext>
            </a:extLst>
          </p:cNvPr>
          <p:cNvSpPr txBox="1"/>
          <p:nvPr/>
        </p:nvSpPr>
        <p:spPr>
          <a:xfrm>
            <a:off x="4724402" y="483230"/>
            <a:ext cx="428183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latin typeface="+mj-lt"/>
              </a:rPr>
              <a:t>9</a:t>
            </a:r>
            <a:r>
              <a:rPr lang="en-US" sz="1600" dirty="0">
                <a:latin typeface="+mj-lt"/>
              </a:rPr>
              <a:t>Gasse, et al. "High-quality plane wave compounding using convolutional neural networks." IEEE TUFFC 64.10 (2017): 1637-1639.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baseline="30000" dirty="0">
                <a:latin typeface="+mj-lt"/>
              </a:rPr>
              <a:t>10</a:t>
            </a:r>
            <a:r>
              <a:rPr lang="en-US" sz="1600" dirty="0">
                <a:latin typeface="+mj-lt"/>
              </a:rPr>
              <a:t>Zhou, et al. "High spatial–temporal resolution reconstruction of plane-wave ultrasound images with a multichannel multiscale convolutional neural network." IEEE TUFFC 65.11 (2018): 1983-1996.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baseline="30000" dirty="0">
                <a:latin typeface="+mj-lt"/>
              </a:rPr>
              <a:t>11</a:t>
            </a:r>
            <a:r>
              <a:rPr lang="en-US" sz="1600" dirty="0">
                <a:latin typeface="+mj-lt"/>
              </a:rPr>
              <a:t>Yoon, et al. "Efficient b-mode ultrasound image reconstruction from sub-sampled rf data using deep learning." IEEE TMI 38.2 (2018): 325-336.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baseline="30000" dirty="0">
                <a:latin typeface="+mj-lt"/>
              </a:rPr>
              <a:t>12</a:t>
            </a:r>
            <a:r>
              <a:rPr lang="en-US" sz="1600" dirty="0">
                <a:latin typeface="+mj-lt"/>
              </a:rPr>
              <a:t>Khan, et al.. "Adaptive and compressive beamforming using deep learning for medical ultrasound." IEEE TUFFC (2020).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baseline="30000" dirty="0">
                <a:latin typeface="+mj-lt"/>
              </a:rPr>
              <a:t>13</a:t>
            </a:r>
            <a:r>
              <a:rPr lang="en-US" sz="1600" dirty="0">
                <a:latin typeface="+mj-lt"/>
              </a:rPr>
              <a:t>Luijten, et al. "Adaptive ultrasound beamforming using deep learning." IEEE TMI (2020).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CF4CB-C9F9-47AE-8788-7734D332A1D6}"/>
              </a:ext>
            </a:extLst>
          </p:cNvPr>
          <p:cNvSpPr txBox="1"/>
          <p:nvPr/>
        </p:nvSpPr>
        <p:spPr>
          <a:xfrm flipH="1">
            <a:off x="4508085" y="-76200"/>
            <a:ext cx="5158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99E77"/>
                </a:solidFill>
                <a:latin typeface="+mj-lt"/>
              </a:rPr>
              <a:t>Better Beamformer Target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A3A1-C6D4-451A-A66E-475E3FC507D4}"/>
              </a:ext>
            </a:extLst>
          </p:cNvPr>
          <p:cNvSpPr txBox="1"/>
          <p:nvPr/>
        </p:nvSpPr>
        <p:spPr>
          <a:xfrm flipH="1">
            <a:off x="262637" y="-70301"/>
            <a:ext cx="362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95F02"/>
                </a:solidFill>
                <a:latin typeface="+mj-lt"/>
              </a:rPr>
              <a:t>Ground Truth Target</a:t>
            </a:r>
          </a:p>
        </p:txBody>
      </p:sp>
    </p:spTree>
    <p:extLst>
      <p:ext uri="{BB962C8B-B14F-4D97-AF65-F5344CB8AC3E}">
        <p14:creationId xmlns:p14="http://schemas.microsoft.com/office/powerpoint/2010/main" val="9714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76200"/>
            <a:ext cx="8229600" cy="2971800"/>
          </a:xfrm>
        </p:spPr>
        <p:txBody>
          <a:bodyPr/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Motivating Deep Networks from classic ideas that we all feel good about</a:t>
            </a:r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04706355-91AC-4F43-A353-7935F0786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3200400"/>
            <a:ext cx="2238375" cy="20478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B2E0E1A-B1D0-4B72-80C5-E90DFA424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1565" y="5562600"/>
            <a:ext cx="7239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5000" kern="0" dirty="0">
                <a:solidFill>
                  <a:schemeClr val="bg1"/>
                </a:solidFill>
              </a:rPr>
              <a:t>1.) Estimation Theory</a:t>
            </a:r>
          </a:p>
          <a:p>
            <a:pPr algn="l"/>
            <a:r>
              <a:rPr lang="en-US" sz="5000" kern="0" dirty="0">
                <a:solidFill>
                  <a:schemeClr val="bg1"/>
                </a:solidFill>
              </a:rPr>
              <a:t>2.) Curve Fitting</a:t>
            </a:r>
            <a:endParaRPr lang="en-US" sz="50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625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169064" y="3352800"/>
            <a:ext cx="4974936" cy="350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4"/>
            <a:ext cx="4673855" cy="34966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0"/>
          <a:stretch/>
        </p:blipFill>
        <p:spPr>
          <a:xfrm>
            <a:off x="4550064" y="8594"/>
            <a:ext cx="4607074" cy="3382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535"/>
            <a:ext cx="4550064" cy="3483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r="3547"/>
          <a:stretch/>
        </p:blipFill>
        <p:spPr>
          <a:xfrm>
            <a:off x="4610100" y="3505200"/>
            <a:ext cx="2400300" cy="3328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009" y="4275575"/>
            <a:ext cx="1973791" cy="2049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6" y="-18393"/>
            <a:ext cx="4527037" cy="33952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28600" y="-228600"/>
            <a:ext cx="1295400" cy="360548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86200" y="0"/>
            <a:ext cx="663864" cy="144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0"/>
            <a:ext cx="663864" cy="72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0455" y="16850"/>
            <a:ext cx="43434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+mj-lt"/>
              </a:rPr>
              <a:t>Adult Echocardiography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24400" y="-19854"/>
            <a:ext cx="518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+mj-lt"/>
              </a:rPr>
              <a:t>Neonate Brain Vasculature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3332946"/>
            <a:ext cx="2667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+mj-lt"/>
              </a:rPr>
              <a:t>IVC and Liver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67400" y="3409146"/>
            <a:ext cx="2667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+mj-lt"/>
              </a:rPr>
              <a:t>Femoral Artery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86200" y="3124200"/>
            <a:ext cx="749123" cy="26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661312" y="6475006"/>
            <a:ext cx="37382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+mj-lt"/>
              </a:rPr>
              <a:t>(www.healthcare.siemens.com)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70672" y="6611779"/>
            <a:ext cx="1869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+mj-lt"/>
              </a:rPr>
              <a:t>(www3.gehealthcare.com)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64842" y="6334275"/>
            <a:ext cx="37382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+mj-lt"/>
              </a:rPr>
              <a:t>(www.philips.com/healthcare)</a:t>
            </a:r>
          </a:p>
        </p:txBody>
      </p:sp>
    </p:spTree>
    <p:extLst>
      <p:ext uri="{BB962C8B-B14F-4D97-AF65-F5344CB8AC3E}">
        <p14:creationId xmlns:p14="http://schemas.microsoft.com/office/powerpoint/2010/main" val="506754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400800"/>
            <a:ext cx="7848600" cy="457200"/>
          </a:xfrm>
        </p:spPr>
        <p:txBody>
          <a:bodyPr/>
          <a:lstStyle/>
          <a:p>
            <a:r>
              <a:rPr lang="en-US" dirty="0"/>
              <a:t>In Normal Patient Populations Ultrasound is Hard!</a:t>
            </a:r>
          </a:p>
        </p:txBody>
      </p:sp>
      <p:pic>
        <p:nvPicPr>
          <p:cNvPr id="12" name="Picture 11" descr="oldEnglInf_3D_BMODE_3D_tmStp_0074_slcIdx_001.jpg"/>
          <p:cNvPicPr>
            <a:picLocks noChangeAspect="1"/>
          </p:cNvPicPr>
          <p:nvPr/>
        </p:nvPicPr>
        <p:blipFill rotWithShape="1">
          <a:blip r:embed="rId3" cstate="print"/>
          <a:srcRect l="29121" t="1680" r="29416" b="877"/>
          <a:stretch/>
        </p:blipFill>
        <p:spPr>
          <a:xfrm>
            <a:off x="4083293" y="76200"/>
            <a:ext cx="2387401" cy="295260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r="21217"/>
          <a:stretch/>
        </p:blipFill>
        <p:spPr bwMode="auto">
          <a:xfrm>
            <a:off x="6582419" y="76200"/>
            <a:ext cx="2490435" cy="295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70618" y="3028808"/>
            <a:ext cx="3411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(www.arcticphoto.co.uk)</a:t>
            </a:r>
          </a:p>
        </p:txBody>
      </p:sp>
      <p:sp>
        <p:nvSpPr>
          <p:cNvPr id="7" name="Rectangle 6"/>
          <p:cNvSpPr/>
          <p:nvPr/>
        </p:nvSpPr>
        <p:spPr>
          <a:xfrm>
            <a:off x="6553201" y="98048"/>
            <a:ext cx="251588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600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Polar bears in </a:t>
            </a:r>
          </a:p>
          <a:p>
            <a:pPr algn="r"/>
            <a:r>
              <a:rPr lang="en-US" sz="2600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a blizzard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1726" y="122016"/>
            <a:ext cx="26223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+mj-lt"/>
              </a:rPr>
              <a:t>Ultrasound </a:t>
            </a:r>
            <a:r>
              <a:rPr lang="en-US" sz="2600" i="1" dirty="0">
                <a:solidFill>
                  <a:schemeClr val="bg1"/>
                </a:solidFill>
                <a:latin typeface="+mj-lt"/>
              </a:rPr>
              <a:t>in vivo</a:t>
            </a:r>
          </a:p>
        </p:txBody>
      </p:sp>
      <p:sp>
        <p:nvSpPr>
          <p:cNvPr id="9" name="Rectangle 8"/>
          <p:cNvSpPr/>
          <p:nvPr/>
        </p:nvSpPr>
        <p:spPr>
          <a:xfrm>
            <a:off x="1" y="208002"/>
            <a:ext cx="40628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+mj-lt"/>
              </a:rPr>
              <a:t>Clinical Failure Rates: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696" y="762002"/>
            <a:ext cx="43434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+mj-lt"/>
              </a:rPr>
              <a:t>Obstetrics</a:t>
            </a:r>
            <a:r>
              <a:rPr lang="en-US" sz="2500" baseline="30000" dirty="0">
                <a:latin typeface="+mj-lt"/>
              </a:rPr>
              <a:t>4-7</a:t>
            </a:r>
            <a:r>
              <a:rPr lang="en-US" sz="2500" dirty="0">
                <a:latin typeface="+mj-lt"/>
              </a:rPr>
              <a:t>        11-64%</a:t>
            </a:r>
          </a:p>
          <a:p>
            <a:r>
              <a:rPr lang="en-US" sz="2500" dirty="0">
                <a:latin typeface="+mj-lt"/>
              </a:rPr>
              <a:t>Cardiac TTE</a:t>
            </a:r>
            <a:r>
              <a:rPr lang="en-US" sz="2500" baseline="30000" dirty="0"/>
              <a:t>1-3</a:t>
            </a:r>
            <a:r>
              <a:rPr lang="en-US" sz="2500" dirty="0">
                <a:latin typeface="+mj-lt"/>
              </a:rPr>
              <a:t>       9-64%</a:t>
            </a:r>
          </a:p>
          <a:p>
            <a:endParaRPr lang="en-US" sz="2500" dirty="0">
              <a:latin typeface="+mj-lt"/>
            </a:endParaRPr>
          </a:p>
          <a:p>
            <a:r>
              <a:rPr lang="en-US" sz="2500" dirty="0">
                <a:latin typeface="+mj-lt"/>
              </a:rPr>
              <a:t>TTE inadequate</a:t>
            </a:r>
            <a:r>
              <a:rPr lang="en-US" sz="2500" baseline="30000" dirty="0"/>
              <a:t>8</a:t>
            </a:r>
            <a:r>
              <a:rPr lang="en-US" sz="2500" dirty="0">
                <a:latin typeface="+mj-lt"/>
              </a:rPr>
              <a:t>   98.4%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84496" y="1752600"/>
            <a:ext cx="3048000" cy="0"/>
          </a:xfrm>
          <a:prstGeom prst="line">
            <a:avLst/>
          </a:prstGeom>
          <a:ln w="6350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3496" y="2895600"/>
            <a:ext cx="38862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6200" y="3002856"/>
            <a:ext cx="4191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+mj-lt"/>
              </a:rPr>
              <a:t>Tumor Detection Example: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8600" y="3955467"/>
            <a:ext cx="40386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+mj-lt"/>
              </a:rPr>
              <a:t>Intraoperative US detection -- 98% sensitivity</a:t>
            </a:r>
          </a:p>
          <a:p>
            <a:endParaRPr lang="en-US" sz="1800" dirty="0">
              <a:latin typeface="+mj-lt"/>
            </a:endParaRPr>
          </a:p>
          <a:p>
            <a:r>
              <a:rPr lang="en-US" sz="2500" dirty="0" err="1">
                <a:latin typeface="+mj-lt"/>
              </a:rPr>
              <a:t>Transabdominal</a:t>
            </a:r>
            <a:r>
              <a:rPr lang="en-US" sz="2500" dirty="0">
                <a:latin typeface="+mj-lt"/>
              </a:rPr>
              <a:t> US detection 40-70%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57700" y="3462278"/>
            <a:ext cx="45339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[1] Flynn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Journal of cardiothoracic and vascular anesthesia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2010.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[2] Garrett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Annals of vascular surgery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2004.</a:t>
            </a:r>
          </a:p>
          <a:p>
            <a:r>
              <a:rPr lang="de-DE" sz="1200" dirty="0">
                <a:solidFill>
                  <a:schemeClr val="bg1">
                    <a:lumMod val="65000"/>
                  </a:schemeClr>
                </a:solidFill>
              </a:rPr>
              <a:t>[3] Heidenreich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Journal of the American College of Cardiology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1995.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[4]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Hendler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journal of the International Association for the Study of Obesity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2004.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[5]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Hendler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Journal of ultrasound in medicine,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2005.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[6]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Hendler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American journal of obstetrics and gynecology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2004.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[7]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Khoury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The journal of maternal-fetal &amp; neonatal medicine,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2009.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[8] Kurt et al.,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Journal of the American College of Cardiology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2009.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[9] Ma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JVIR,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2010.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[10]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Olszewski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European journal of echocardiography,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2007.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[11]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Vijayaraghavan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Journal of clinical imaging science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2011.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3770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6400800"/>
            <a:ext cx="5867400" cy="457200"/>
          </a:xfrm>
        </p:spPr>
        <p:txBody>
          <a:bodyPr/>
          <a:lstStyle/>
          <a:p>
            <a:r>
              <a:rPr lang="en-US" dirty="0"/>
              <a:t>Sources of Image Degradation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Pressure wave attenuation [1] </a:t>
            </a:r>
          </a:p>
          <a:p>
            <a:r>
              <a:rPr lang="en-US" sz="2600" dirty="0"/>
              <a:t>Diffraction-limitations [2,3] </a:t>
            </a:r>
          </a:p>
          <a:p>
            <a:r>
              <a:rPr lang="en-US" sz="2600" dirty="0"/>
              <a:t>Multiple scattering or reverberation (sometimes considered distinct) [2, 4, 5], </a:t>
            </a:r>
          </a:p>
          <a:p>
            <a:r>
              <a:rPr lang="en-US" sz="2600" dirty="0"/>
              <a:t>Gross sound-speed deviation[6]</a:t>
            </a:r>
          </a:p>
          <a:p>
            <a:r>
              <a:rPr lang="en-US" sz="2600" dirty="0"/>
              <a:t>Sound speed and attenuation </a:t>
            </a:r>
            <a:r>
              <a:rPr lang="en-US" sz="2600" dirty="0" err="1"/>
              <a:t>inhomogeneities</a:t>
            </a:r>
            <a:r>
              <a:rPr lang="en-US" sz="2600" dirty="0"/>
              <a:t> [7–13] </a:t>
            </a:r>
          </a:p>
          <a:p>
            <a:pPr marL="0" indent="0">
              <a:buNone/>
            </a:pPr>
            <a:r>
              <a:rPr lang="en-US" sz="900" dirty="0"/>
              <a:t>[1] Douglas Christensen. </a:t>
            </a:r>
            <a:r>
              <a:rPr lang="en-US" sz="900" i="1" dirty="0"/>
              <a:t>Ultrasonic Bioinstrumentation</a:t>
            </a:r>
            <a:r>
              <a:rPr lang="en-US" sz="900" dirty="0"/>
              <a:t>. John Wiley and Sons, New York, 1988.</a:t>
            </a:r>
          </a:p>
          <a:p>
            <a:pPr marL="0" indent="0">
              <a:buNone/>
            </a:pPr>
            <a:r>
              <a:rPr lang="en-US" sz="900" dirty="0"/>
              <a:t>[2] P L Carson and T V </a:t>
            </a:r>
            <a:r>
              <a:rPr lang="en-US" sz="900" dirty="0" err="1"/>
              <a:t>Oughton</a:t>
            </a:r>
            <a:r>
              <a:rPr lang="en-US" sz="900" dirty="0"/>
              <a:t>. A modeled study for diagnosis of small anechoic masses with ultrasound.  </a:t>
            </a:r>
            <a:r>
              <a:rPr lang="en-US" sz="900" i="1" dirty="0"/>
              <a:t>Radiology</a:t>
            </a:r>
            <a:r>
              <a:rPr lang="en-US" sz="900" dirty="0"/>
              <a:t>, 122(3):765–71, March 1977.</a:t>
            </a:r>
          </a:p>
          <a:p>
            <a:pPr marL="0" indent="0">
              <a:buNone/>
            </a:pPr>
            <a:r>
              <a:rPr lang="en-US" sz="900" dirty="0"/>
              <a:t>[3] L. E. Hann, A. M. Bach, L. D. Cramer, D. Siegel, H. H. </a:t>
            </a:r>
            <a:r>
              <a:rPr lang="en-US" sz="900" dirty="0" err="1"/>
              <a:t>Yoo</a:t>
            </a:r>
            <a:r>
              <a:rPr lang="en-US" sz="900" dirty="0"/>
              <a:t>, and R. Garcia. Hepatic sonography: comparison of tissue harmonic and standard sonography techniques. </a:t>
            </a:r>
            <a:r>
              <a:rPr lang="en-US" sz="900" i="1" dirty="0"/>
              <a:t>AJR. American journal of </a:t>
            </a:r>
            <a:r>
              <a:rPr lang="en-US" sz="900" i="1" dirty="0" err="1"/>
              <a:t>roentgenology</a:t>
            </a:r>
            <a:r>
              <a:rPr lang="en-US" sz="900" dirty="0"/>
              <a:t>, 173(1):201–206, Jul 1999.</a:t>
            </a:r>
          </a:p>
          <a:p>
            <a:pPr marL="0" indent="0">
              <a:buNone/>
            </a:pPr>
            <a:r>
              <a:rPr lang="en-US" sz="900" dirty="0"/>
              <a:t>[4] S H P Bly, F S Foster, M S Patterson, D R Foster, and J W Hunt. </a:t>
            </a:r>
            <a:r>
              <a:rPr lang="en-US" sz="900" dirty="0" err="1"/>
              <a:t>Artifactual</a:t>
            </a:r>
            <a:r>
              <a:rPr lang="en-US" sz="900" dirty="0"/>
              <a:t> Echoes in B-Mode Images due to Multiple Scattering. </a:t>
            </a:r>
            <a:r>
              <a:rPr lang="en-US" sz="900" i="1" dirty="0"/>
              <a:t>Ultrasound Med. Biol.</a:t>
            </a:r>
            <a:r>
              <a:rPr lang="en-US" sz="900" dirty="0"/>
              <a:t>, 11(1):99–111, 1985.</a:t>
            </a:r>
          </a:p>
          <a:p>
            <a:pPr marL="0" indent="0">
              <a:buNone/>
            </a:pPr>
            <a:r>
              <a:rPr lang="en-US" sz="900" dirty="0"/>
              <a:t>[5] </a:t>
            </a:r>
            <a:r>
              <a:rPr lang="en-US" sz="900" dirty="0" err="1"/>
              <a:t>Gianmarco</a:t>
            </a:r>
            <a:r>
              <a:rPr lang="en-US" sz="900" dirty="0"/>
              <a:t> F </a:t>
            </a:r>
            <a:r>
              <a:rPr lang="en-US" sz="900" dirty="0" err="1"/>
              <a:t>Pinton</a:t>
            </a:r>
            <a:r>
              <a:rPr lang="en-US" sz="900" dirty="0"/>
              <a:t>, Gregg E </a:t>
            </a:r>
            <a:r>
              <a:rPr lang="en-US" sz="900" dirty="0" err="1"/>
              <a:t>Trahey</a:t>
            </a:r>
            <a:r>
              <a:rPr lang="en-US" sz="900" dirty="0"/>
              <a:t>, and Jeremy J Dahl. Erratum: Sources of image degradation in fundamental and harmonic ultrasound imaging: a nonlinear, full-wave, simulation study. </a:t>
            </a:r>
            <a:r>
              <a:rPr lang="en-US" sz="900" i="1" dirty="0" err="1"/>
              <a:t>Ultrasonics</a:t>
            </a:r>
            <a:r>
              <a:rPr lang="en-US" sz="900" i="1" dirty="0"/>
              <a:t>, Ferroelectrics and Frequency Control, IEEE Transactions on</a:t>
            </a:r>
            <a:r>
              <a:rPr lang="en-US" sz="900" dirty="0"/>
              <a:t>, 58(6):1272–83, June 2011.</a:t>
            </a:r>
          </a:p>
          <a:p>
            <a:pPr marL="0" indent="0">
              <a:buNone/>
            </a:pPr>
            <a:r>
              <a:rPr lang="en-US" sz="900" dirty="0"/>
              <a:t>[6] Martin E Anderson and Gregg E </a:t>
            </a:r>
            <a:r>
              <a:rPr lang="en-US" sz="900" dirty="0" err="1"/>
              <a:t>Trahey</a:t>
            </a:r>
            <a:r>
              <a:rPr lang="en-US" sz="900" dirty="0"/>
              <a:t>. The direct estimation of sound speed using pulse-echo ultrasound. </a:t>
            </a:r>
            <a:r>
              <a:rPr lang="en-US" sz="900" i="1" dirty="0"/>
              <a:t>J. </a:t>
            </a:r>
            <a:r>
              <a:rPr lang="en-US" sz="900" i="1" dirty="0" err="1"/>
              <a:t>Acoust</a:t>
            </a:r>
            <a:r>
              <a:rPr lang="en-US" sz="900" i="1" dirty="0"/>
              <a:t>. Soc. Am.</a:t>
            </a:r>
            <a:r>
              <a:rPr lang="en-US" sz="900" dirty="0"/>
              <a:t>, 104(5):3099–3106, November 1998. </a:t>
            </a:r>
          </a:p>
          <a:p>
            <a:pPr marL="0" indent="0">
              <a:buNone/>
            </a:pPr>
            <a:r>
              <a:rPr lang="en-US" sz="900" dirty="0"/>
              <a:t>[7] S.W. Smith, G.E. </a:t>
            </a:r>
            <a:r>
              <a:rPr lang="en-US" sz="900" dirty="0" err="1"/>
              <a:t>Trahey</a:t>
            </a:r>
            <a:r>
              <a:rPr lang="en-US" sz="900" dirty="0"/>
              <a:t>, and O.T. von </a:t>
            </a:r>
            <a:r>
              <a:rPr lang="en-US" sz="900" dirty="0" err="1"/>
              <a:t>Ramm</a:t>
            </a:r>
            <a:r>
              <a:rPr lang="en-US" sz="900" dirty="0"/>
              <a:t>. Phased array ultrasound imaging through planar tissue layers. </a:t>
            </a:r>
            <a:r>
              <a:rPr lang="en-US" sz="900" i="1" dirty="0"/>
              <a:t>Ultrasound Med. Biol.</a:t>
            </a:r>
            <a:r>
              <a:rPr lang="en-US" sz="900" dirty="0"/>
              <a:t>, 12(3):229 – 243, 1986.</a:t>
            </a:r>
          </a:p>
          <a:p>
            <a:pPr marL="0" indent="0">
              <a:buNone/>
            </a:pPr>
            <a:r>
              <a:rPr lang="en-US" sz="900" dirty="0"/>
              <a:t>[8] L. M. </a:t>
            </a:r>
            <a:r>
              <a:rPr lang="en-US" sz="900" dirty="0" err="1"/>
              <a:t>Hinkelman</a:t>
            </a:r>
            <a:r>
              <a:rPr lang="en-US" sz="900" dirty="0"/>
              <a:t>, D. L. Liu, L. A. </a:t>
            </a:r>
            <a:r>
              <a:rPr lang="en-US" sz="900" dirty="0" err="1"/>
              <a:t>Metlay</a:t>
            </a:r>
            <a:r>
              <a:rPr lang="en-US" sz="900" dirty="0"/>
              <a:t>, and R. C. </a:t>
            </a:r>
            <a:r>
              <a:rPr lang="en-US" sz="900" dirty="0" err="1"/>
              <a:t>Waag</a:t>
            </a:r>
            <a:r>
              <a:rPr lang="en-US" sz="900" dirty="0"/>
              <a:t>. Measurements of ultrasonic pulse arrival time and energy level variations produced by propagation through abdominal wall. </a:t>
            </a:r>
            <a:r>
              <a:rPr lang="en-US" sz="900" i="1" dirty="0"/>
              <a:t>J. </a:t>
            </a:r>
            <a:r>
              <a:rPr lang="en-US" sz="900" i="1" dirty="0" err="1"/>
              <a:t>Acoust</a:t>
            </a:r>
            <a:r>
              <a:rPr lang="en-US" sz="900" i="1" dirty="0"/>
              <a:t>. Soc. Am.</a:t>
            </a:r>
            <a:r>
              <a:rPr lang="en-US" sz="900" dirty="0"/>
              <a:t>, 95(1):530–541, Jan 1994.</a:t>
            </a:r>
          </a:p>
          <a:p>
            <a:pPr marL="0" indent="0">
              <a:buNone/>
            </a:pPr>
            <a:r>
              <a:rPr lang="en-US" sz="900" dirty="0"/>
              <a:t>[9] Makoto </a:t>
            </a:r>
            <a:r>
              <a:rPr lang="en-US" sz="900" dirty="0" err="1"/>
              <a:t>Tabei</a:t>
            </a:r>
            <a:r>
              <a:rPr lang="en-US" sz="900" dirty="0"/>
              <a:t>, T Douglas Mast, and Robert C </a:t>
            </a:r>
            <a:r>
              <a:rPr lang="en-US" sz="900" dirty="0" err="1"/>
              <a:t>Waag</a:t>
            </a:r>
            <a:r>
              <a:rPr lang="en-US" sz="900" dirty="0"/>
              <a:t>. Simulation of ultrasonic focus aberration and correction through human tissue. </a:t>
            </a:r>
            <a:r>
              <a:rPr lang="en-US" sz="900" i="1" dirty="0"/>
              <a:t>J. </a:t>
            </a:r>
            <a:r>
              <a:rPr lang="en-US" sz="900" i="1" dirty="0" err="1"/>
              <a:t>Acoust</a:t>
            </a:r>
            <a:r>
              <a:rPr lang="en-US" sz="900" i="1" dirty="0"/>
              <a:t>. Soc. Am.</a:t>
            </a:r>
            <a:r>
              <a:rPr lang="en-US" sz="900" dirty="0"/>
              <a:t>, 113(2):1166–76, 2003.</a:t>
            </a:r>
          </a:p>
          <a:p>
            <a:pPr marL="0" indent="0">
              <a:buNone/>
            </a:pPr>
            <a:r>
              <a:rPr lang="en-US" sz="900" dirty="0"/>
              <a:t>[10] S W Flax and M O’Donnell. Phase-aberration correction using signals from point reflectors and diffuse </a:t>
            </a:r>
            <a:r>
              <a:rPr lang="en-US" sz="900" dirty="0" err="1"/>
              <a:t>scatterers</a:t>
            </a:r>
            <a:r>
              <a:rPr lang="en-US" sz="900" dirty="0"/>
              <a:t>: basic principles. </a:t>
            </a:r>
            <a:r>
              <a:rPr lang="en-US" sz="900" i="1" dirty="0" err="1"/>
              <a:t>Ultrasonics</a:t>
            </a:r>
            <a:r>
              <a:rPr lang="en-US" sz="900" i="1" dirty="0"/>
              <a:t>, Ferroelectrics and Frequency Control, IEEE Transactions on</a:t>
            </a:r>
            <a:r>
              <a:rPr lang="en-US" sz="900" dirty="0"/>
              <a:t>, 35(6):758–67, January 1988.</a:t>
            </a:r>
          </a:p>
          <a:p>
            <a:pPr marL="0" indent="0">
              <a:buNone/>
            </a:pPr>
            <a:r>
              <a:rPr lang="en-US" sz="900" dirty="0"/>
              <a:t>[11] Q. Zhu and B. D. Steinberg. Large-transducer measurements of </a:t>
            </a:r>
            <a:r>
              <a:rPr lang="en-US" sz="900" dirty="0" err="1"/>
              <a:t>wavefront</a:t>
            </a:r>
            <a:r>
              <a:rPr lang="en-US" sz="900" dirty="0"/>
              <a:t> distortion in the female breast. </a:t>
            </a:r>
            <a:r>
              <a:rPr lang="en-US" sz="900" i="1" dirty="0"/>
              <a:t>Ultrasonic imaging</a:t>
            </a:r>
            <a:r>
              <a:rPr lang="en-US" sz="900" dirty="0"/>
              <a:t>, 14(3):276–299, Jul 1992.</a:t>
            </a:r>
          </a:p>
          <a:p>
            <a:pPr marL="0" indent="0">
              <a:buNone/>
            </a:pPr>
            <a:r>
              <a:rPr lang="en-US" sz="900" dirty="0"/>
              <a:t>[12] Y. Sumino and R. C. </a:t>
            </a:r>
            <a:r>
              <a:rPr lang="en-US" sz="900" dirty="0" err="1"/>
              <a:t>Waag</a:t>
            </a:r>
            <a:r>
              <a:rPr lang="en-US" sz="900" dirty="0"/>
              <a:t>. Measurements of ultrasonic pulse arrival time differences produced by abdominal wall specimens. </a:t>
            </a:r>
            <a:r>
              <a:rPr lang="en-US" sz="900" i="1" dirty="0"/>
              <a:t>J. </a:t>
            </a:r>
            <a:r>
              <a:rPr lang="en-US" sz="900" i="1" dirty="0" err="1"/>
              <a:t>Acoust</a:t>
            </a:r>
            <a:r>
              <a:rPr lang="en-US" sz="900" i="1" dirty="0"/>
              <a:t>. Soc. Am.</a:t>
            </a:r>
            <a:r>
              <a:rPr lang="en-US" sz="900" dirty="0"/>
              <a:t>, 90(6):2924–2930, Dec 1991.</a:t>
            </a:r>
          </a:p>
          <a:p>
            <a:pPr marL="0" indent="0">
              <a:buNone/>
            </a:pPr>
            <a:r>
              <a:rPr lang="en-US" sz="900" dirty="0"/>
              <a:t>[13] R.C. </a:t>
            </a:r>
            <a:r>
              <a:rPr lang="en-US" sz="900" dirty="0" err="1"/>
              <a:t>Waag</a:t>
            </a:r>
            <a:r>
              <a:rPr lang="en-US" sz="900" dirty="0"/>
              <a:t>, J.P. </a:t>
            </a:r>
            <a:r>
              <a:rPr lang="en-US" sz="900" dirty="0" err="1"/>
              <a:t>Astheimer</a:t>
            </a:r>
            <a:r>
              <a:rPr lang="en-US" sz="900" dirty="0"/>
              <a:t>, and Jr. </a:t>
            </a:r>
            <a:r>
              <a:rPr lang="en-US" sz="900" dirty="0" err="1"/>
              <a:t>Swartout</a:t>
            </a:r>
            <a:r>
              <a:rPr lang="en-US" sz="900" dirty="0"/>
              <a:t>, G. W. A characterization of wavefront distortion for analysis of ultrasound diffraction measurements made through an inhomogeneous medium. </a:t>
            </a:r>
            <a:r>
              <a:rPr lang="en-US" sz="900" i="1" dirty="0"/>
              <a:t>Sonics and </a:t>
            </a:r>
            <a:r>
              <a:rPr lang="en-US" sz="900" i="1" dirty="0" err="1"/>
              <a:t>Ultrasonics</a:t>
            </a:r>
            <a:r>
              <a:rPr lang="en-US" sz="900" i="1" dirty="0"/>
              <a:t>, IEEE Transactions on</a:t>
            </a:r>
            <a:r>
              <a:rPr lang="en-US" sz="900" dirty="0"/>
              <a:t>, 32(1):36–48, Jan 1985.</a:t>
            </a:r>
          </a:p>
        </p:txBody>
      </p:sp>
    </p:spTree>
    <p:extLst>
      <p:ext uri="{BB962C8B-B14F-4D97-AF65-F5344CB8AC3E}">
        <p14:creationId xmlns:p14="http://schemas.microsoft.com/office/powerpoint/2010/main" val="1566815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400800"/>
            <a:ext cx="8458200" cy="457200"/>
          </a:xfrm>
        </p:spPr>
        <p:txBody>
          <a:bodyPr/>
          <a:lstStyle/>
          <a:p>
            <a:r>
              <a:rPr lang="en-US" dirty="0"/>
              <a:t>Beamforming as a Generic non-linear regression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1"/>
            <a:ext cx="4344467" cy="22098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52400" y="228600"/>
            <a:ext cx="845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700" kern="0" dirty="0"/>
              <a:t>With ADMIRE we posed ultrasound beamforming as a non-linear regression problem.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2971800"/>
            <a:ext cx="876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700" kern="0" dirty="0"/>
              <a:t>Given this, it opens up a wide range of  possibilities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65"/>
          <a:stretch/>
        </p:blipFill>
        <p:spPr>
          <a:xfrm>
            <a:off x="1752600" y="3907118"/>
            <a:ext cx="1524000" cy="2493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1"/>
          <a:stretch/>
        </p:blipFill>
        <p:spPr>
          <a:xfrm>
            <a:off x="3886200" y="3899732"/>
            <a:ext cx="3048000" cy="250106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3200400" y="45720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4400" kern="0" dirty="0"/>
              <a:t>…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76200" y="4495800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>
                <a:solidFill>
                  <a:srgbClr val="FF5050"/>
                </a:solidFill>
              </a:rPr>
              <a:t>Cluttered Channel Data In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7086600" y="4648200"/>
            <a:ext cx="2133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b="1" kern="0" dirty="0" err="1">
                <a:solidFill>
                  <a:srgbClr val="FF5050"/>
                </a:solidFill>
              </a:rPr>
              <a:t>DeclutteredData</a:t>
            </a:r>
            <a:r>
              <a:rPr lang="en-US" sz="2500" b="1" kern="0" dirty="0">
                <a:solidFill>
                  <a:srgbClr val="FF5050"/>
                </a:solidFill>
              </a:rPr>
              <a:t> Out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2286000" y="35052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700" kern="0" dirty="0"/>
              <a:t>Deep Networks</a:t>
            </a:r>
          </a:p>
        </p:txBody>
      </p:sp>
    </p:spTree>
    <p:extLst>
      <p:ext uri="{BB962C8B-B14F-4D97-AF65-F5344CB8AC3E}">
        <p14:creationId xmlns:p14="http://schemas.microsoft.com/office/powerpoint/2010/main" val="3326135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6400800"/>
            <a:ext cx="5029200" cy="457200"/>
          </a:xfrm>
        </p:spPr>
        <p:txBody>
          <a:bodyPr/>
          <a:lstStyle/>
          <a:p>
            <a:r>
              <a:rPr lang="en-US" dirty="0"/>
              <a:t>Deep Network Training with Sims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22789" t="14586" r="22789" b="15740"/>
          <a:stretch/>
        </p:blipFill>
        <p:spPr>
          <a:xfrm>
            <a:off x="5486401" y="3957212"/>
            <a:ext cx="2926206" cy="25197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533400"/>
            <a:ext cx="3103536" cy="297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834" y="-1726"/>
            <a:ext cx="43007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+mj-lt"/>
              </a:rPr>
              <a:t>For ultrasound beamforming there are no curated data sets.</a:t>
            </a:r>
          </a:p>
          <a:p>
            <a:endParaRPr lang="en-US" sz="2700" dirty="0">
              <a:latin typeface="+mj-lt"/>
            </a:endParaRPr>
          </a:p>
        </p:txBody>
      </p:sp>
      <p:sp>
        <p:nvSpPr>
          <p:cNvPr id="6" name="Arc 5"/>
          <p:cNvSpPr/>
          <p:nvPr/>
        </p:nvSpPr>
        <p:spPr>
          <a:xfrm>
            <a:off x="5417413" y="2004540"/>
            <a:ext cx="3064182" cy="2444717"/>
          </a:xfrm>
          <a:prstGeom prst="arc">
            <a:avLst>
              <a:gd name="adj1" fmla="val 15410819"/>
              <a:gd name="adj2" fmla="val 17037007"/>
            </a:avLst>
          </a:prstGeom>
          <a:noFill/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029200" y="76200"/>
            <a:ext cx="373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Single Scatterer Training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029200" y="3581400"/>
            <a:ext cx="42270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Many Scatterer Training</a:t>
            </a:r>
          </a:p>
        </p:txBody>
      </p:sp>
      <p:pic>
        <p:nvPicPr>
          <p:cNvPr id="10" name="Content Placeholder 3" descr="fieldSim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219199" y="1295400"/>
            <a:ext cx="1828801" cy="550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 rot="16200000">
            <a:off x="239559" y="3568868"/>
            <a:ext cx="17716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kern="0">
                <a:latin typeface="+mj-lt"/>
              </a:rPr>
              <a:t>Depth (cm)</a:t>
            </a:r>
            <a:endParaRPr lang="en-US" sz="2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249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6638" t="31466" r="6637" b="10324"/>
          <a:stretch/>
        </p:blipFill>
        <p:spPr>
          <a:xfrm>
            <a:off x="2133600" y="2409890"/>
            <a:ext cx="4843851" cy="1828800"/>
          </a:xfrm>
          <a:prstGeom prst="rect">
            <a:avLst/>
          </a:prstGeom>
          <a:ln w="38100">
            <a:solidFill>
              <a:srgbClr val="70AD47"/>
            </a:solidFill>
          </a:ln>
          <a:effectLst/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/>
          <a:srcRect l="68952" t="43548" b="25806"/>
          <a:stretch/>
        </p:blipFill>
        <p:spPr>
          <a:xfrm>
            <a:off x="5867400" y="4469181"/>
            <a:ext cx="3200401" cy="1776846"/>
          </a:xfrm>
          <a:prstGeom prst="rect">
            <a:avLst/>
          </a:prstGeom>
          <a:ln w="38100">
            <a:solidFill>
              <a:srgbClr val="ED7D3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/>
          <a:srcRect l="1814" t="43549" r="68246" b="25806"/>
          <a:stretch/>
        </p:blipFill>
        <p:spPr>
          <a:xfrm>
            <a:off x="63308" y="4493427"/>
            <a:ext cx="3048111" cy="1754973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l="1731" t="42461" r="68846" b="26770"/>
          <a:stretch/>
        </p:blipFill>
        <p:spPr>
          <a:xfrm>
            <a:off x="76200" y="381000"/>
            <a:ext cx="3035220" cy="1785423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/>
          <a:srcRect l="68365" t="41538" r="1346" b="26154"/>
          <a:stretch/>
        </p:blipFill>
        <p:spPr>
          <a:xfrm>
            <a:off x="6092097" y="381001"/>
            <a:ext cx="2975703" cy="1785422"/>
          </a:xfrm>
          <a:prstGeom prst="rect">
            <a:avLst/>
          </a:prstGeom>
          <a:ln w="38100">
            <a:solidFill>
              <a:srgbClr val="ED7D31"/>
            </a:solidFill>
          </a:ln>
        </p:spPr>
      </p:pic>
      <p:sp>
        <p:nvSpPr>
          <p:cNvPr id="50" name="Rectangle 49"/>
          <p:cNvSpPr/>
          <p:nvPr/>
        </p:nvSpPr>
        <p:spPr>
          <a:xfrm>
            <a:off x="0" y="304800"/>
            <a:ext cx="9144000" cy="1981200"/>
          </a:xfrm>
          <a:prstGeom prst="rect">
            <a:avLst/>
          </a:prstGeom>
          <a:solidFill>
            <a:srgbClr val="3333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4343400"/>
            <a:ext cx="9144000" cy="1981200"/>
          </a:xfrm>
          <a:prstGeom prst="rect">
            <a:avLst/>
          </a:prstGeom>
          <a:solidFill>
            <a:srgbClr val="3333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5" y="49696"/>
            <a:ext cx="2376699" cy="2252870"/>
          </a:xfrm>
          <a:prstGeom prst="rect">
            <a:avLst/>
          </a:prstGeom>
          <a:ln w="38100">
            <a:solidFill>
              <a:srgbClr val="70AD47"/>
            </a:solidFill>
          </a:ln>
        </p:spPr>
      </p:pic>
    </p:spTree>
    <p:extLst>
      <p:ext uri="{BB962C8B-B14F-4D97-AF65-F5344CB8AC3E}">
        <p14:creationId xmlns:p14="http://schemas.microsoft.com/office/powerpoint/2010/main" val="2872472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6638" t="31466" r="6637" b="10324"/>
          <a:stretch/>
        </p:blipFill>
        <p:spPr>
          <a:xfrm>
            <a:off x="2133600" y="2409890"/>
            <a:ext cx="4843851" cy="1828800"/>
          </a:xfrm>
          <a:prstGeom prst="rect">
            <a:avLst/>
          </a:prstGeom>
          <a:ln w="38100">
            <a:solidFill>
              <a:srgbClr val="70AD47"/>
            </a:solidFill>
          </a:ln>
          <a:effectLst/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/>
          <a:srcRect l="68952" t="43548" b="25806"/>
          <a:stretch/>
        </p:blipFill>
        <p:spPr>
          <a:xfrm>
            <a:off x="5867400" y="4469181"/>
            <a:ext cx="3200401" cy="1776846"/>
          </a:xfrm>
          <a:prstGeom prst="rect">
            <a:avLst/>
          </a:prstGeom>
          <a:ln w="38100">
            <a:solidFill>
              <a:srgbClr val="ED7D3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/>
          <a:srcRect l="1814" t="43549" r="68246" b="25806"/>
          <a:stretch/>
        </p:blipFill>
        <p:spPr>
          <a:xfrm>
            <a:off x="63308" y="4493427"/>
            <a:ext cx="3048111" cy="1754973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l="1731" t="42461" r="68846" b="26770"/>
          <a:stretch/>
        </p:blipFill>
        <p:spPr>
          <a:xfrm>
            <a:off x="76200" y="381000"/>
            <a:ext cx="3035220" cy="1785423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/>
          <a:srcRect l="68365" t="41538" r="1346" b="26154"/>
          <a:stretch/>
        </p:blipFill>
        <p:spPr>
          <a:xfrm>
            <a:off x="6092097" y="381001"/>
            <a:ext cx="2975703" cy="1785422"/>
          </a:xfrm>
          <a:prstGeom prst="rect">
            <a:avLst/>
          </a:prstGeom>
          <a:ln w="38100">
            <a:solidFill>
              <a:srgbClr val="ED7D31"/>
            </a:solidFill>
          </a:ln>
        </p:spPr>
      </p:pic>
      <p:sp>
        <p:nvSpPr>
          <p:cNvPr id="51" name="Rectangle 50"/>
          <p:cNvSpPr/>
          <p:nvPr/>
        </p:nvSpPr>
        <p:spPr>
          <a:xfrm>
            <a:off x="0" y="4343400"/>
            <a:ext cx="9144000" cy="1981200"/>
          </a:xfrm>
          <a:prstGeom prst="rect">
            <a:avLst/>
          </a:prstGeom>
          <a:solidFill>
            <a:srgbClr val="3333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4034697" y="9144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Accept Region</a:t>
            </a:r>
          </a:p>
        </p:txBody>
      </p:sp>
      <p:sp>
        <p:nvSpPr>
          <p:cNvPr id="3" name="Curved Right Arrow 2"/>
          <p:cNvSpPr/>
          <p:nvPr/>
        </p:nvSpPr>
        <p:spPr>
          <a:xfrm rot="16200000">
            <a:off x="4125264" y="-304800"/>
            <a:ext cx="1066800" cy="6248400"/>
          </a:xfrm>
          <a:prstGeom prst="curvedRightArrow">
            <a:avLst/>
          </a:prstGeom>
          <a:gradFill>
            <a:gsLst>
              <a:gs pos="0">
                <a:srgbClr val="5B9BD5"/>
              </a:gs>
              <a:gs pos="100000">
                <a:srgbClr val="ED7D31"/>
              </a:gs>
            </a:gsLst>
            <a:lin ang="540000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5" y="49696"/>
            <a:ext cx="2376699" cy="2252870"/>
          </a:xfrm>
          <a:prstGeom prst="rect">
            <a:avLst/>
          </a:prstGeom>
          <a:ln w="38100">
            <a:solidFill>
              <a:srgbClr val="70AD47"/>
            </a:solidFill>
          </a:ln>
        </p:spPr>
      </p:pic>
      <p:sp>
        <p:nvSpPr>
          <p:cNvPr id="4" name="Oval 3"/>
          <p:cNvSpPr/>
          <p:nvPr/>
        </p:nvSpPr>
        <p:spPr>
          <a:xfrm>
            <a:off x="4336773" y="609600"/>
            <a:ext cx="641431" cy="533400"/>
          </a:xfrm>
          <a:prstGeom prst="ellipse">
            <a:avLst/>
          </a:prstGeom>
          <a:noFill/>
          <a:ln w="635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00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6638" t="31466" r="6637" b="10324"/>
          <a:stretch/>
        </p:blipFill>
        <p:spPr>
          <a:xfrm>
            <a:off x="2133600" y="2409890"/>
            <a:ext cx="4843851" cy="1828800"/>
          </a:xfrm>
          <a:prstGeom prst="rect">
            <a:avLst/>
          </a:prstGeom>
          <a:ln w="38100">
            <a:solidFill>
              <a:srgbClr val="70AD47"/>
            </a:solidFill>
          </a:ln>
          <a:effectLst/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/>
          <a:srcRect l="68952" t="43548" b="25806"/>
          <a:stretch/>
        </p:blipFill>
        <p:spPr>
          <a:xfrm>
            <a:off x="5867400" y="4469181"/>
            <a:ext cx="3200401" cy="1776846"/>
          </a:xfrm>
          <a:prstGeom prst="rect">
            <a:avLst/>
          </a:prstGeom>
          <a:ln w="38100">
            <a:solidFill>
              <a:srgbClr val="ED7D3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/>
          <a:srcRect l="1814" t="43549" r="68246" b="25806"/>
          <a:stretch/>
        </p:blipFill>
        <p:spPr>
          <a:xfrm>
            <a:off x="63308" y="4493427"/>
            <a:ext cx="3048111" cy="1754973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l="1731" t="42461" r="68846" b="26770"/>
          <a:stretch/>
        </p:blipFill>
        <p:spPr>
          <a:xfrm>
            <a:off x="76200" y="381000"/>
            <a:ext cx="3035220" cy="1785423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/>
          <a:srcRect l="68365" t="41538" r="1346" b="26154"/>
          <a:stretch/>
        </p:blipFill>
        <p:spPr>
          <a:xfrm>
            <a:off x="6092097" y="381001"/>
            <a:ext cx="2975703" cy="1785422"/>
          </a:xfrm>
          <a:prstGeom prst="rect">
            <a:avLst/>
          </a:prstGeom>
          <a:ln w="38100">
            <a:solidFill>
              <a:srgbClr val="ED7D31"/>
            </a:solidFill>
          </a:ln>
        </p:spPr>
      </p:pic>
      <p:sp>
        <p:nvSpPr>
          <p:cNvPr id="51" name="Rectangle 50"/>
          <p:cNvSpPr/>
          <p:nvPr/>
        </p:nvSpPr>
        <p:spPr>
          <a:xfrm>
            <a:off x="0" y="258480"/>
            <a:ext cx="9144000" cy="1981200"/>
          </a:xfrm>
          <a:prstGeom prst="rect">
            <a:avLst/>
          </a:prstGeom>
          <a:solidFill>
            <a:srgbClr val="33333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Left Arrow 3"/>
          <p:cNvSpPr/>
          <p:nvPr/>
        </p:nvSpPr>
        <p:spPr>
          <a:xfrm rot="16200000">
            <a:off x="4146486" y="740779"/>
            <a:ext cx="1024355" cy="6248400"/>
          </a:xfrm>
          <a:prstGeom prst="curvedLeftArrow">
            <a:avLst/>
          </a:prstGeom>
          <a:gradFill>
            <a:gsLst>
              <a:gs pos="0">
                <a:srgbClr val="5B9BD5"/>
              </a:gs>
              <a:gs pos="100000">
                <a:srgbClr val="ED7D31"/>
              </a:gs>
            </a:gsLst>
            <a:lin ang="540000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5" y="49696"/>
            <a:ext cx="2376699" cy="2252870"/>
          </a:xfrm>
          <a:prstGeom prst="rect">
            <a:avLst/>
          </a:prstGeom>
          <a:ln w="38100">
            <a:solidFill>
              <a:srgbClr val="70AD47"/>
            </a:solidFill>
          </a:ln>
        </p:spPr>
      </p:pic>
      <p:sp>
        <p:nvSpPr>
          <p:cNvPr id="12" name="Oval 11"/>
          <p:cNvSpPr/>
          <p:nvPr/>
        </p:nvSpPr>
        <p:spPr>
          <a:xfrm rot="19286829">
            <a:off x="3442681" y="979603"/>
            <a:ext cx="1076493" cy="686180"/>
          </a:xfrm>
          <a:prstGeom prst="ellipse">
            <a:avLst/>
          </a:prstGeom>
          <a:noFill/>
          <a:ln w="635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2797996">
            <a:off x="4773088" y="893390"/>
            <a:ext cx="1076493" cy="686180"/>
          </a:xfrm>
          <a:prstGeom prst="ellipse">
            <a:avLst/>
          </a:prstGeom>
          <a:noFill/>
          <a:ln w="635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47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1828800"/>
            <a:ext cx="5257800" cy="3429000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Architecture: Fully Conn.</a:t>
            </a:r>
          </a:p>
          <a:p>
            <a:r>
              <a:rPr lang="en-US" sz="2200" dirty="0"/>
              <a:t>Hidden layers: 7</a:t>
            </a:r>
          </a:p>
          <a:p>
            <a:r>
              <a:rPr lang="en-US" sz="2200" dirty="0"/>
              <a:t>Layer width: 1890</a:t>
            </a:r>
          </a:p>
          <a:p>
            <a:r>
              <a:rPr lang="en-US" sz="2200" dirty="0"/>
              <a:t>Learning rate: 1e-4</a:t>
            </a:r>
          </a:p>
          <a:p>
            <a:r>
              <a:rPr lang="en-US" sz="2200" dirty="0"/>
              <a:t>Learning rate decay: 1e-6</a:t>
            </a:r>
          </a:p>
          <a:p>
            <a:r>
              <a:rPr lang="en-US" sz="2200" dirty="0"/>
              <a:t>Dropout: 4e-3</a:t>
            </a:r>
          </a:p>
          <a:p>
            <a:r>
              <a:rPr lang="en-US" sz="2200" dirty="0"/>
              <a:t>Last layer dropout: False</a:t>
            </a:r>
          </a:p>
          <a:p>
            <a:r>
              <a:rPr lang="en-US" sz="2200" dirty="0"/>
              <a:t>Output layer bias: False</a:t>
            </a:r>
          </a:p>
          <a:p>
            <a:r>
              <a:rPr lang="en-US" sz="2200" dirty="0"/>
              <a:t>Weight initializations: He Normal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2400" y="701227"/>
            <a:ext cx="3886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  <a:noAutofit/>
          </a:bodyPr>
          <a:lstStyle>
            <a:lvl1pPr marL="342842" indent="-342842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22" indent="-2857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2801" indent="-228559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300">
                <a:solidFill>
                  <a:schemeClr val="tx1"/>
                </a:solidFill>
                <a:latin typeface="+mn-lt"/>
              </a:defRPr>
            </a:lvl3pPr>
            <a:lvl4pPr marL="1599920" indent="-228559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039" indent="-22855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160" indent="-22855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280" indent="-22855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8401" indent="-22855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5521" indent="-22855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300" kern="0" dirty="0"/>
              <a:t>Best Example Network*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" y="990600"/>
            <a:ext cx="838200" cy="0"/>
          </a:xfrm>
          <a:prstGeom prst="line">
            <a:avLst/>
          </a:prstGeom>
          <a:ln w="25400">
            <a:solidFill>
              <a:srgbClr val="FF0000">
                <a:alpha val="7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6250" t="21111" r="3750" b="7778"/>
          <a:stretch/>
        </p:blipFill>
        <p:spPr>
          <a:xfrm>
            <a:off x="4267200" y="762000"/>
            <a:ext cx="4800598" cy="384048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C65DE0-5CEC-4402-A875-903A8A8E879A}"/>
              </a:ext>
            </a:extLst>
          </p:cNvPr>
          <p:cNvSpPr txBox="1">
            <a:spLocks/>
          </p:cNvSpPr>
          <p:nvPr/>
        </p:nvSpPr>
        <p:spPr bwMode="auto">
          <a:xfrm>
            <a:off x="152400" y="5813873"/>
            <a:ext cx="739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  <a:noAutofit/>
          </a:bodyPr>
          <a:lstStyle>
            <a:lvl1pPr marL="342842" indent="-342842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22" indent="-2857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2801" indent="-228559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300">
                <a:solidFill>
                  <a:schemeClr val="tx1"/>
                </a:solidFill>
                <a:latin typeface="+mn-lt"/>
              </a:defRPr>
            </a:lvl3pPr>
            <a:lvl4pPr marL="1599920" indent="-228559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039" indent="-22855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160" indent="-22855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280" indent="-22855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8401" indent="-22855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5521" indent="-22855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*At some point this was a “best” network</a:t>
            </a:r>
          </a:p>
        </p:txBody>
      </p:sp>
    </p:spTree>
    <p:extLst>
      <p:ext uri="{BB962C8B-B14F-4D97-AF65-F5344CB8AC3E}">
        <p14:creationId xmlns:p14="http://schemas.microsoft.com/office/powerpoint/2010/main" val="2325876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4" t="5325" r="24673" b="23581"/>
          <a:stretch/>
        </p:blipFill>
        <p:spPr>
          <a:xfrm>
            <a:off x="3214138" y="1802276"/>
            <a:ext cx="1860026" cy="459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4" t="5324" r="24673" b="23582"/>
          <a:stretch/>
        </p:blipFill>
        <p:spPr>
          <a:xfrm>
            <a:off x="5144612" y="1745716"/>
            <a:ext cx="1882938" cy="4647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1874" y="1340611"/>
            <a:ext cx="91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DAS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370442" y="6317368"/>
            <a:ext cx="6263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91359" y="5917257"/>
            <a:ext cx="931487" cy="40011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1 cm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990600"/>
            <a:ext cx="2560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Train </a:t>
            </a:r>
            <a:r>
              <a:rPr lang="en-US" sz="2400" dirty="0">
                <a:latin typeface="+mj-lt"/>
              </a:rPr>
              <a:t>at </a:t>
            </a:r>
          </a:p>
          <a:p>
            <a:pPr algn="ctr"/>
            <a:r>
              <a:rPr lang="en-US" sz="2400" dirty="0">
                <a:latin typeface="+mj-lt"/>
              </a:rPr>
              <a:t>one depth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1" t="5324" r="24788" b="23582"/>
          <a:stretch/>
        </p:blipFill>
        <p:spPr>
          <a:xfrm>
            <a:off x="7115671" y="1749778"/>
            <a:ext cx="1881293" cy="46437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15743" r="2130" b="21316"/>
          <a:stretch/>
        </p:blipFill>
        <p:spPr>
          <a:xfrm>
            <a:off x="8570243" y="1959271"/>
            <a:ext cx="404421" cy="11482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2158" y="990600"/>
            <a:ext cx="2560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Train </a:t>
            </a:r>
            <a:r>
              <a:rPr lang="en-US" sz="2400" dirty="0">
                <a:latin typeface="+mj-lt"/>
              </a:rPr>
              <a:t>at </a:t>
            </a:r>
          </a:p>
          <a:p>
            <a:pPr algn="ctr"/>
            <a:r>
              <a:rPr lang="en-US" sz="2400" dirty="0">
                <a:latin typeface="+mj-lt"/>
              </a:rPr>
              <a:t>three depths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37273" y="681335"/>
            <a:ext cx="267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Deep Network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39677"/>
              </p:ext>
            </p:extLst>
          </p:nvPr>
        </p:nvGraphicFramePr>
        <p:xfrm>
          <a:off x="75999" y="1824183"/>
          <a:ext cx="301523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Depth: 15</a:t>
                      </a:r>
                      <a:r>
                        <a:rPr lang="en-US" b="1" baseline="0" dirty="0"/>
                        <a:t> mm</a:t>
                      </a:r>
                      <a:r>
                        <a:rPr lang="en-US" b="1" dirty="0"/>
                        <a:t> (N=5)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CNR 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13.0±1.1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-0.8±0.2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DNN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44.8±3.5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1.1±0.4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873888"/>
              </p:ext>
            </p:extLst>
          </p:nvPr>
        </p:nvGraphicFramePr>
        <p:xfrm>
          <a:off x="75999" y="4912474"/>
          <a:ext cx="301523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Depth: 70</a:t>
                      </a:r>
                      <a:r>
                        <a:rPr lang="en-US" b="1" baseline="0" dirty="0"/>
                        <a:t> mm</a:t>
                      </a:r>
                      <a:r>
                        <a:rPr lang="en-US" b="1" dirty="0"/>
                        <a:t> (N=5)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CNR 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19.0±0.4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3.0±0.2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DNN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40.8±2.9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4.4±0.2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88815"/>
              </p:ext>
            </p:extLst>
          </p:nvPr>
        </p:nvGraphicFramePr>
        <p:xfrm>
          <a:off x="75999" y="3350101"/>
          <a:ext cx="301523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Depth: 45</a:t>
                      </a:r>
                      <a:r>
                        <a:rPr lang="en-US" b="1" baseline="0" dirty="0"/>
                        <a:t> mm</a:t>
                      </a:r>
                      <a:r>
                        <a:rPr lang="en-US" b="1" dirty="0"/>
                        <a:t> (N=5)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CNR 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16.4±0.8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3.2±0.3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DNN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42.0±6.9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4.7±0.3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Title 1"/>
          <p:cNvSpPr txBox="1">
            <a:spLocks/>
          </p:cNvSpPr>
          <p:nvPr/>
        </p:nvSpPr>
        <p:spPr bwMode="auto">
          <a:xfrm>
            <a:off x="75999" y="376824"/>
            <a:ext cx="56390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500" kern="0" dirty="0"/>
              <a:t>Great, but can we train with simulated data and apply it to data from an ultrasound system?</a:t>
            </a:r>
          </a:p>
        </p:txBody>
      </p:sp>
    </p:spTree>
    <p:extLst>
      <p:ext uri="{BB962C8B-B14F-4D97-AF65-F5344CB8AC3E}">
        <p14:creationId xmlns:p14="http://schemas.microsoft.com/office/powerpoint/2010/main" val="116884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371600"/>
            <a:ext cx="8229600" cy="2971800"/>
          </a:xfrm>
        </p:spPr>
        <p:txBody>
          <a:bodyPr/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Estimation Theory</a:t>
            </a:r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005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translate?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9" y="76200"/>
            <a:ext cx="4870083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3352800"/>
            <a:ext cx="4855143" cy="32766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572692"/>
              </p:ext>
            </p:extLst>
          </p:nvPr>
        </p:nvGraphicFramePr>
        <p:xfrm>
          <a:off x="5154971" y="685800"/>
          <a:ext cx="3952584" cy="1482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18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N=6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CR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CNR 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80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16.3±4.1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1.7±0.7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80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DNN</a:t>
                      </a:r>
                      <a:endParaRPr lang="en-US" sz="2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31.0±6.9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3.2±1.1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067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20409" y="1432226"/>
            <a:ext cx="3464381" cy="3973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it break?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t="11681" r="8751"/>
          <a:stretch/>
        </p:blipFill>
        <p:spPr>
          <a:xfrm>
            <a:off x="3505200" y="1371600"/>
            <a:ext cx="5486400" cy="5057862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 bwMode="auto">
          <a:xfrm>
            <a:off x="4038600" y="990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DAS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5867400" y="962439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DNN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7086600" y="6096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kern="0" dirty="0"/>
              <a:t>DNN with Reverb Training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" y="1395786"/>
            <a:ext cx="3464381" cy="400944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162800" y="152400"/>
            <a:ext cx="1905000" cy="627706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304800" y="167309"/>
            <a:ext cx="601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600" kern="0"/>
              <a:t>Reverberation/Multipath Scattering</a:t>
            </a:r>
            <a:endParaRPr lang="en-US" sz="2600" kern="0" dirty="0"/>
          </a:p>
        </p:txBody>
      </p:sp>
    </p:spTree>
    <p:extLst>
      <p:ext uri="{BB962C8B-B14F-4D97-AF65-F5344CB8AC3E}">
        <p14:creationId xmlns:p14="http://schemas.microsoft.com/office/powerpoint/2010/main" val="1885520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20409" y="1432226"/>
            <a:ext cx="3464381" cy="3973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it break?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t="11681" r="8751"/>
          <a:stretch/>
        </p:blipFill>
        <p:spPr>
          <a:xfrm>
            <a:off x="3505200" y="1371600"/>
            <a:ext cx="5486400" cy="5057862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 bwMode="auto">
          <a:xfrm>
            <a:off x="4038600" y="990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DAS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5867400" y="962439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DNN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7086600" y="6096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kern="0" dirty="0"/>
              <a:t>DNN with Reverb Training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" y="1395786"/>
            <a:ext cx="3464381" cy="400944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304800" y="167309"/>
            <a:ext cx="601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600" kern="0"/>
              <a:t>Reverberation/Multipath Scattering</a:t>
            </a:r>
            <a:endParaRPr lang="en-US" sz="2600" kern="0" dirty="0"/>
          </a:p>
        </p:txBody>
      </p:sp>
    </p:spTree>
    <p:extLst>
      <p:ext uri="{BB962C8B-B14F-4D97-AF65-F5344CB8AC3E}">
        <p14:creationId xmlns:p14="http://schemas.microsoft.com/office/powerpoint/2010/main" val="3244950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-152400"/>
            <a:ext cx="8763000" cy="2971800"/>
          </a:xfrm>
        </p:spPr>
        <p:txBody>
          <a:bodyPr/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Okay—great, but are we reconstructing or classifying</a:t>
            </a:r>
            <a:r>
              <a:rPr lang="en-US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57" y="2667000"/>
            <a:ext cx="4169343" cy="2805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667000"/>
            <a:ext cx="4156553" cy="280514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0A89222-29BF-4262-9840-D3F3AC83C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648200"/>
            <a:ext cx="8763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5pPr>
            <a:lvl6pPr marL="457122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6pPr>
            <a:lvl7pPr marL="914240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7pPr>
            <a:lvl8pPr marL="1371361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8pPr>
            <a:lvl9pPr marL="1828479" algn="r" rtl="0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15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see a presentation we gave on this here: </a:t>
            </a:r>
            <a:r>
              <a:rPr lang="en-US" sz="1500" dirty="0"/>
              <a:t>Adam C. Luchies, Brett C. Byram, "Improving B-mode target size estimation using DNN Beamforming (Conference Presentation)," Proc. SPIE 11319, Medical Imaging 2020: Ultrasonic Imaging and Tomography, 1131906 (17 March 2020);</a:t>
            </a:r>
            <a:r>
              <a:rPr lang="en-US" sz="1500" u="sng" dirty="0">
                <a:effectLst/>
                <a:hlinkClick r:id="rId5"/>
              </a:rPr>
              <a:t> https://doi.org/10.1117/12.2549662</a:t>
            </a:r>
            <a:endParaRPr lang="en-US" sz="15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814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2">
            <a:extLst>
              <a:ext uri="{FF2B5EF4-FFF2-40B4-BE49-F238E27FC236}">
                <a16:creationId xmlns:a16="http://schemas.microsoft.com/office/drawing/2014/main" id="{C3D6DDBA-E0C5-4753-8955-93CB997B1AB5}"/>
              </a:ext>
            </a:extLst>
          </p:cNvPr>
          <p:cNvSpPr txBox="1"/>
          <p:nvPr/>
        </p:nvSpPr>
        <p:spPr>
          <a:xfrm flipH="1">
            <a:off x="1061012" y="-78205"/>
            <a:ext cx="274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33431594-DCE3-46DF-B890-FFF66B9E1705}"/>
              </a:ext>
            </a:extLst>
          </p:cNvPr>
          <p:cNvSpPr txBox="1"/>
          <p:nvPr/>
        </p:nvSpPr>
        <p:spPr>
          <a:xfrm flipH="1">
            <a:off x="5791200" y="-78205"/>
            <a:ext cx="201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6D489E-921A-4C1D-BBE7-C3CB7757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Examples</a:t>
            </a:r>
          </a:p>
        </p:txBody>
      </p:sp>
      <p:pic>
        <p:nvPicPr>
          <p:cNvPr id="6" name="Picture 5" descr="A picture containing star&#10;&#10;Description automatically generated">
            <a:extLst>
              <a:ext uri="{FF2B5EF4-FFF2-40B4-BE49-F238E27FC236}">
                <a16:creationId xmlns:a16="http://schemas.microsoft.com/office/drawing/2014/main" id="{F65495E2-6759-4602-8ACD-D045FA87D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5" y="3537788"/>
            <a:ext cx="3902853" cy="2644209"/>
          </a:xfrm>
          <a:prstGeom prst="rect">
            <a:avLst/>
          </a:prstGeom>
        </p:spPr>
      </p:pic>
      <p:pic>
        <p:nvPicPr>
          <p:cNvPr id="8" name="Picture 7" descr="A picture containing photo, dark, person, room&#10;&#10;Description automatically generated">
            <a:extLst>
              <a:ext uri="{FF2B5EF4-FFF2-40B4-BE49-F238E27FC236}">
                <a16:creationId xmlns:a16="http://schemas.microsoft.com/office/drawing/2014/main" id="{8EDA095A-F849-415D-916A-8DD81B789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6" y="533400"/>
            <a:ext cx="3935424" cy="2637797"/>
          </a:xfrm>
          <a:prstGeom prst="rect">
            <a:avLst/>
          </a:prstGeom>
        </p:spPr>
      </p:pic>
      <p:pic>
        <p:nvPicPr>
          <p:cNvPr id="11" name="Picture 10" descr="A picture containing person, air, riding, water&#10;&#10;Description automatically generated">
            <a:extLst>
              <a:ext uri="{FF2B5EF4-FFF2-40B4-BE49-F238E27FC236}">
                <a16:creationId xmlns:a16="http://schemas.microsoft.com/office/drawing/2014/main" id="{EF1C9A22-0A23-4975-AB2D-250FDE5A3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7" y="3558941"/>
            <a:ext cx="3902853" cy="2623056"/>
          </a:xfrm>
          <a:prstGeom prst="rect">
            <a:avLst/>
          </a:prstGeom>
        </p:spPr>
      </p:pic>
      <p:pic>
        <p:nvPicPr>
          <p:cNvPr id="14" name="Picture 13" descr="A picture containing person, air, flying, sky&#10;&#10;Description automatically generated">
            <a:extLst>
              <a:ext uri="{FF2B5EF4-FFF2-40B4-BE49-F238E27FC236}">
                <a16:creationId xmlns:a16="http://schemas.microsoft.com/office/drawing/2014/main" id="{A66EA951-BB91-4DF6-BC83-67EB3AA43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85" y="533398"/>
            <a:ext cx="3914491" cy="26377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F2D5E-74A4-4285-8171-072C9B6D1772}"/>
              </a:ext>
            </a:extLst>
          </p:cNvPr>
          <p:cNvCxnSpPr/>
          <p:nvPr/>
        </p:nvCxnSpPr>
        <p:spPr>
          <a:xfrm>
            <a:off x="304800" y="3352800"/>
            <a:ext cx="8458200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E7B701-DC38-47D1-B89A-6D815303666E}"/>
              </a:ext>
            </a:extLst>
          </p:cNvPr>
          <p:cNvCxnSpPr/>
          <p:nvPr/>
        </p:nvCxnSpPr>
        <p:spPr>
          <a:xfrm>
            <a:off x="715218" y="914400"/>
            <a:ext cx="691588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2">
            <a:extLst>
              <a:ext uri="{FF2B5EF4-FFF2-40B4-BE49-F238E27FC236}">
                <a16:creationId xmlns:a16="http://schemas.microsoft.com/office/drawing/2014/main" id="{1CB3F9C8-5EB0-4F4E-8ABE-041FB5CD59B8}"/>
              </a:ext>
            </a:extLst>
          </p:cNvPr>
          <p:cNvSpPr txBox="1"/>
          <p:nvPr/>
        </p:nvSpPr>
        <p:spPr>
          <a:xfrm flipH="1">
            <a:off x="696453" y="528935"/>
            <a:ext cx="751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cm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3E6D3E-9F1E-4417-8326-110E94E7C9A7}"/>
              </a:ext>
            </a:extLst>
          </p:cNvPr>
          <p:cNvCxnSpPr>
            <a:cxnSpLocks/>
          </p:cNvCxnSpPr>
          <p:nvPr/>
        </p:nvCxnSpPr>
        <p:spPr>
          <a:xfrm>
            <a:off x="838200" y="3962400"/>
            <a:ext cx="719287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2">
            <a:extLst>
              <a:ext uri="{FF2B5EF4-FFF2-40B4-BE49-F238E27FC236}">
                <a16:creationId xmlns:a16="http://schemas.microsoft.com/office/drawing/2014/main" id="{FABFC36A-EBC3-49ED-8F6E-B87BF8F2E512}"/>
              </a:ext>
            </a:extLst>
          </p:cNvPr>
          <p:cNvSpPr txBox="1"/>
          <p:nvPr/>
        </p:nvSpPr>
        <p:spPr>
          <a:xfrm flipH="1">
            <a:off x="740643" y="359375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cm</a:t>
            </a:r>
          </a:p>
        </p:txBody>
      </p:sp>
    </p:spTree>
    <p:extLst>
      <p:ext uri="{BB962C8B-B14F-4D97-AF65-F5344CB8AC3E}">
        <p14:creationId xmlns:p14="http://schemas.microsoft.com/office/powerpoint/2010/main" val="3850517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F0092-E0BE-624B-8A3E-1390C238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2400"/>
            <a:ext cx="5791201" cy="4343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4267200" cy="4267200"/>
          </a:xfrm>
        </p:spPr>
        <p:txBody>
          <a:bodyPr/>
          <a:lstStyle/>
          <a:p>
            <a:pPr marL="0" indent="0">
              <a:buNone/>
            </a:pPr>
            <a:r>
              <a:rPr lang="en-US" sz="2500" dirty="0"/>
              <a:t>Dan Brown</a:t>
            </a:r>
          </a:p>
          <a:p>
            <a:pPr marL="0" indent="0">
              <a:buNone/>
            </a:pPr>
            <a:r>
              <a:rPr lang="en-US" sz="2500" dirty="0"/>
              <a:t>Michael </a:t>
            </a:r>
            <a:r>
              <a:rPr lang="en-US" sz="2500" dirty="0" err="1"/>
              <a:t>Miga</a:t>
            </a:r>
            <a:endParaRPr lang="en-US" sz="2500" dirty="0"/>
          </a:p>
          <a:p>
            <a:pPr marL="0" indent="0">
              <a:buNone/>
            </a:pPr>
            <a:r>
              <a:rPr lang="en-US" sz="2500" dirty="0"/>
              <a:t>Ryan </a:t>
            </a:r>
            <a:r>
              <a:rPr lang="en-US" sz="2500" dirty="0" err="1"/>
              <a:t>Hsi</a:t>
            </a:r>
            <a:endParaRPr lang="en-US" sz="2500" dirty="0"/>
          </a:p>
          <a:p>
            <a:pPr marL="0" indent="0">
              <a:buNone/>
            </a:pPr>
            <a:r>
              <a:rPr lang="en-US" sz="2500" dirty="0"/>
              <a:t>Leon </a:t>
            </a:r>
            <a:r>
              <a:rPr lang="en-US" sz="2500" dirty="0" err="1"/>
              <a:t>Bellan</a:t>
            </a:r>
            <a:endParaRPr lang="en-US" sz="2500" dirty="0"/>
          </a:p>
          <a:p>
            <a:pPr marL="0" indent="0">
              <a:buNone/>
            </a:pPr>
            <a:r>
              <a:rPr lang="en-US" sz="2500" dirty="0"/>
              <a:t>Jason Mitchell</a:t>
            </a:r>
          </a:p>
          <a:p>
            <a:pPr marL="0" indent="0">
              <a:buNone/>
            </a:pPr>
            <a:r>
              <a:rPr lang="en-US" sz="2500" dirty="0"/>
              <a:t>Ravi Duddu</a:t>
            </a:r>
          </a:p>
          <a:p>
            <a:pPr marL="0" indent="0">
              <a:buNone/>
            </a:pPr>
            <a:r>
              <a:rPr lang="en-US" sz="2500" dirty="0"/>
              <a:t>Susan Eagle</a:t>
            </a:r>
            <a:endParaRPr lang="en-US" sz="29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Funding:</a:t>
            </a:r>
            <a:endParaRPr lang="en-US" sz="2900" dirty="0"/>
          </a:p>
          <a:p>
            <a:pPr marL="0" indent="0">
              <a:buNone/>
            </a:pPr>
            <a:r>
              <a:rPr lang="en-US" sz="1800" dirty="0"/>
              <a:t>VISE Surgeon in Residence Program</a:t>
            </a:r>
          </a:p>
          <a:p>
            <a:pPr marL="0" indent="0">
              <a:buNone/>
            </a:pPr>
            <a:r>
              <a:rPr lang="en-US" sz="1800" dirty="0"/>
              <a:t>VISE Seed Funding</a:t>
            </a:r>
          </a:p>
          <a:p>
            <a:pPr marL="0" indent="0">
              <a:buNone/>
            </a:pPr>
            <a:r>
              <a:rPr lang="en-US" sz="1800" dirty="0"/>
              <a:t>NIH 1S10RR026828</a:t>
            </a:r>
          </a:p>
          <a:p>
            <a:pPr marL="0" indent="0">
              <a:buNone/>
            </a:pPr>
            <a:r>
              <a:rPr lang="en-US" sz="1800" dirty="0"/>
              <a:t>NIH R01EB020040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>
                    <a:lumMod val="95000"/>
                  </a:srgbClr>
                </a:solidFill>
                <a:latin typeface="+mj-lt"/>
                <a:ea typeface="ＭＳ Ｐゴシック" charset="0"/>
                <a:cs typeface="Arial" panose="020B0604020202020204" pitchFamily="34" charset="0"/>
                <a:sym typeface="Helvetica Neue" charset="0"/>
              </a:rPr>
              <a:t>NIH 1R35HL135790-01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>
                    <a:lumMod val="95000"/>
                  </a:srgbClr>
                </a:solidFill>
                <a:latin typeface="+mj-lt"/>
                <a:ea typeface="ＭＳ Ｐゴシック" charset="0"/>
                <a:cs typeface="Arial" panose="020B0604020202020204" pitchFamily="34" charset="0"/>
                <a:sym typeface="Helvetica Neue" charset="0"/>
              </a:rPr>
              <a:t>NSF CAREER IIS-1750994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>
                    <a:lumMod val="95000"/>
                  </a:srgbClr>
                </a:solidFill>
                <a:latin typeface="+mj-lt"/>
                <a:ea typeface="ＭＳ Ｐゴシック" charset="0"/>
                <a:cs typeface="Arial" panose="020B0604020202020204" pitchFamily="34" charset="0"/>
                <a:sym typeface="Helvetica Neue" charset="0"/>
              </a:rPr>
              <a:t>NIH UF1NS107666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824806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00200"/>
            <a:ext cx="8763000" cy="3200400"/>
          </a:xfrm>
        </p:spPr>
        <p:txBody>
          <a:bodyPr/>
          <a:lstStyle/>
          <a:p>
            <a:pPr algn="ctr"/>
            <a:r>
              <a:rPr lang="en-US" sz="6200" dirty="0"/>
              <a:t>Q&amp;A at the end</a:t>
            </a:r>
          </a:p>
        </p:txBody>
      </p:sp>
    </p:spTree>
    <p:extLst>
      <p:ext uri="{BB962C8B-B14F-4D97-AF65-F5344CB8AC3E}">
        <p14:creationId xmlns:p14="http://schemas.microsoft.com/office/powerpoint/2010/main" val="292159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Estimation</a:t>
            </a:r>
          </a:p>
        </p:txBody>
      </p:sp>
      <p:grpSp>
        <p:nvGrpSpPr>
          <p:cNvPr id="3" name="Group 51"/>
          <p:cNvGrpSpPr/>
          <p:nvPr/>
        </p:nvGrpSpPr>
        <p:grpSpPr>
          <a:xfrm>
            <a:off x="0" y="152400"/>
            <a:ext cx="9144000" cy="3276600"/>
            <a:chOff x="0" y="2590800"/>
            <a:chExt cx="9144000" cy="3276600"/>
          </a:xfrm>
        </p:grpSpPr>
        <p:pic>
          <p:nvPicPr>
            <p:cNvPr id="114690" name="Picture 2" descr="C:\Documents and Settings\lab\Local Settings\Temporary Internet Files\Content.IE5\UI5WNZEE\MC900318860[1].wmf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716759" y="3276600"/>
              <a:ext cx="1265694" cy="1066800"/>
            </a:xfrm>
            <a:prstGeom prst="rect">
              <a:avLst/>
            </a:prstGeom>
            <a:noFill/>
          </p:spPr>
        </p:pic>
        <p:sp>
          <p:nvSpPr>
            <p:cNvPr id="12" name="Freeform 11"/>
            <p:cNvSpPr/>
            <p:nvPr/>
          </p:nvSpPr>
          <p:spPr>
            <a:xfrm>
              <a:off x="4322618" y="4876800"/>
              <a:ext cx="4821382" cy="617517"/>
            </a:xfrm>
            <a:custGeom>
              <a:avLst/>
              <a:gdLst>
                <a:gd name="connsiteX0" fmla="*/ 0 w 4821382"/>
                <a:gd name="connsiteY0" fmla="*/ 617517 h 617517"/>
                <a:gd name="connsiteX1" fmla="*/ 843148 w 4821382"/>
                <a:gd name="connsiteY1" fmla="*/ 510639 h 617517"/>
                <a:gd name="connsiteX2" fmla="*/ 2398815 w 4821382"/>
                <a:gd name="connsiteY2" fmla="*/ 0 h 617517"/>
                <a:gd name="connsiteX3" fmla="*/ 3883231 w 4821382"/>
                <a:gd name="connsiteY3" fmla="*/ 510639 h 617517"/>
                <a:gd name="connsiteX4" fmla="*/ 4821382 w 4821382"/>
                <a:gd name="connsiteY4" fmla="*/ 617517 h 61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1382" h="617517">
                  <a:moveTo>
                    <a:pt x="0" y="617517"/>
                  </a:moveTo>
                  <a:cubicBezTo>
                    <a:pt x="221673" y="615538"/>
                    <a:pt x="443346" y="613559"/>
                    <a:pt x="843148" y="510639"/>
                  </a:cubicBezTo>
                  <a:cubicBezTo>
                    <a:pt x="1242951" y="407720"/>
                    <a:pt x="1892135" y="0"/>
                    <a:pt x="2398815" y="0"/>
                  </a:cubicBezTo>
                  <a:cubicBezTo>
                    <a:pt x="2905495" y="0"/>
                    <a:pt x="3479470" y="407720"/>
                    <a:pt x="3883231" y="510639"/>
                  </a:cubicBezTo>
                  <a:cubicBezTo>
                    <a:pt x="4286992" y="613558"/>
                    <a:pt x="4554187" y="615537"/>
                    <a:pt x="4821382" y="617517"/>
                  </a:cubicBezTo>
                </a:path>
              </a:pathLst>
            </a:custGeom>
            <a:ln w="25400">
              <a:solidFill>
                <a:srgbClr val="FF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DDDDD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4191000" y="5562600"/>
              <a:ext cx="4953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6553200" y="3124200"/>
              <a:ext cx="782782" cy="2362200"/>
            </a:xfrm>
            <a:custGeom>
              <a:avLst/>
              <a:gdLst>
                <a:gd name="connsiteX0" fmla="*/ 0 w 4821382"/>
                <a:gd name="connsiteY0" fmla="*/ 617517 h 617517"/>
                <a:gd name="connsiteX1" fmla="*/ 843148 w 4821382"/>
                <a:gd name="connsiteY1" fmla="*/ 510639 h 617517"/>
                <a:gd name="connsiteX2" fmla="*/ 2398815 w 4821382"/>
                <a:gd name="connsiteY2" fmla="*/ 0 h 617517"/>
                <a:gd name="connsiteX3" fmla="*/ 3883231 w 4821382"/>
                <a:gd name="connsiteY3" fmla="*/ 510639 h 617517"/>
                <a:gd name="connsiteX4" fmla="*/ 4821382 w 4821382"/>
                <a:gd name="connsiteY4" fmla="*/ 617517 h 61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1382" h="617517">
                  <a:moveTo>
                    <a:pt x="0" y="617517"/>
                  </a:moveTo>
                  <a:cubicBezTo>
                    <a:pt x="221673" y="615538"/>
                    <a:pt x="443346" y="613559"/>
                    <a:pt x="843148" y="510639"/>
                  </a:cubicBezTo>
                  <a:cubicBezTo>
                    <a:pt x="1242951" y="407720"/>
                    <a:pt x="1892135" y="0"/>
                    <a:pt x="2398815" y="0"/>
                  </a:cubicBezTo>
                  <a:cubicBezTo>
                    <a:pt x="2905495" y="0"/>
                    <a:pt x="3479470" y="407720"/>
                    <a:pt x="3883231" y="510639"/>
                  </a:cubicBezTo>
                  <a:cubicBezTo>
                    <a:pt x="4286992" y="613558"/>
                    <a:pt x="4554187" y="615537"/>
                    <a:pt x="4821382" y="617517"/>
                  </a:cubicBezTo>
                </a:path>
              </a:pathLst>
            </a:custGeom>
            <a:ln w="25400">
              <a:solidFill>
                <a:srgbClr val="80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DDDDD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724400" y="3124200"/>
              <a:ext cx="782782" cy="2362200"/>
            </a:xfrm>
            <a:custGeom>
              <a:avLst/>
              <a:gdLst>
                <a:gd name="connsiteX0" fmla="*/ 0 w 4821382"/>
                <a:gd name="connsiteY0" fmla="*/ 617517 h 617517"/>
                <a:gd name="connsiteX1" fmla="*/ 843148 w 4821382"/>
                <a:gd name="connsiteY1" fmla="*/ 510639 h 617517"/>
                <a:gd name="connsiteX2" fmla="*/ 2398815 w 4821382"/>
                <a:gd name="connsiteY2" fmla="*/ 0 h 617517"/>
                <a:gd name="connsiteX3" fmla="*/ 3883231 w 4821382"/>
                <a:gd name="connsiteY3" fmla="*/ 510639 h 617517"/>
                <a:gd name="connsiteX4" fmla="*/ 4821382 w 4821382"/>
                <a:gd name="connsiteY4" fmla="*/ 617517 h 61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1382" h="617517">
                  <a:moveTo>
                    <a:pt x="0" y="617517"/>
                  </a:moveTo>
                  <a:cubicBezTo>
                    <a:pt x="221673" y="615538"/>
                    <a:pt x="443346" y="613559"/>
                    <a:pt x="843148" y="510639"/>
                  </a:cubicBezTo>
                  <a:cubicBezTo>
                    <a:pt x="1242951" y="407720"/>
                    <a:pt x="1892135" y="0"/>
                    <a:pt x="2398815" y="0"/>
                  </a:cubicBezTo>
                  <a:cubicBezTo>
                    <a:pt x="2905495" y="0"/>
                    <a:pt x="3479470" y="407720"/>
                    <a:pt x="3883231" y="510639"/>
                  </a:cubicBezTo>
                  <a:cubicBezTo>
                    <a:pt x="4286992" y="613558"/>
                    <a:pt x="4554187" y="615537"/>
                    <a:pt x="4821382" y="617517"/>
                  </a:cubicBezTo>
                </a:path>
              </a:pathLst>
            </a:cu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DDDDD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5400000" flipH="1" flipV="1">
              <a:off x="6553200" y="5715000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50"/>
            <p:cNvGrpSpPr/>
            <p:nvPr/>
          </p:nvGrpSpPr>
          <p:grpSpPr>
            <a:xfrm>
              <a:off x="0" y="2590800"/>
              <a:ext cx="2133600" cy="2456213"/>
              <a:chOff x="0" y="2590800"/>
              <a:chExt cx="2133600" cy="2456213"/>
            </a:xfrm>
          </p:grpSpPr>
          <p:grpSp>
            <p:nvGrpSpPr>
              <p:cNvPr id="5" name="Group 40"/>
              <p:cNvGrpSpPr/>
              <p:nvPr/>
            </p:nvGrpSpPr>
            <p:grpSpPr>
              <a:xfrm>
                <a:off x="0" y="3352800"/>
                <a:ext cx="2133600" cy="914400"/>
                <a:chOff x="990600" y="3352800"/>
                <a:chExt cx="2133600" cy="914400"/>
              </a:xfrm>
            </p:grpSpPr>
            <p:sp>
              <p:nvSpPr>
                <p:cNvPr id="24" name="Arc 23"/>
                <p:cNvSpPr/>
                <p:nvPr/>
              </p:nvSpPr>
              <p:spPr>
                <a:xfrm>
                  <a:off x="990600" y="3352800"/>
                  <a:ext cx="914400" cy="914400"/>
                </a:xfrm>
                <a:prstGeom prst="arc">
                  <a:avLst>
                    <a:gd name="adj1" fmla="val 18985545"/>
                    <a:gd name="adj2" fmla="val 2951679"/>
                  </a:avLst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DDDDDD"/>
                    </a:solidFill>
                  </a:endParaRPr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rot="10800000" flipV="1">
                  <a:off x="1066800" y="3429000"/>
                  <a:ext cx="762000" cy="3810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10800000">
                  <a:off x="1066800" y="3810000"/>
                  <a:ext cx="762000" cy="3810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2133600" y="3810000"/>
                  <a:ext cx="990600" cy="158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lg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Oval 39"/>
                <p:cNvSpPr/>
                <p:nvPr/>
              </p:nvSpPr>
              <p:spPr>
                <a:xfrm>
                  <a:off x="1828800" y="3657600"/>
                  <a:ext cx="762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5" name="Freeform 44"/>
              <p:cNvSpPr/>
              <p:nvPr/>
            </p:nvSpPr>
            <p:spPr>
              <a:xfrm>
                <a:off x="838200" y="4267200"/>
                <a:ext cx="449283" cy="665018"/>
              </a:xfrm>
              <a:custGeom>
                <a:avLst/>
                <a:gdLst>
                  <a:gd name="connsiteX0" fmla="*/ 0 w 449283"/>
                  <a:gd name="connsiteY0" fmla="*/ 0 h 665018"/>
                  <a:gd name="connsiteX1" fmla="*/ 83128 w 449283"/>
                  <a:gd name="connsiteY1" fmla="*/ 142503 h 665018"/>
                  <a:gd name="connsiteX2" fmla="*/ 213756 w 449283"/>
                  <a:gd name="connsiteY2" fmla="*/ 273132 h 665018"/>
                  <a:gd name="connsiteX3" fmla="*/ 427512 w 449283"/>
                  <a:gd name="connsiteY3" fmla="*/ 593766 h 665018"/>
                  <a:gd name="connsiteX4" fmla="*/ 83128 w 449283"/>
                  <a:gd name="connsiteY4" fmla="*/ 665018 h 66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83" h="665018">
                    <a:moveTo>
                      <a:pt x="0" y="0"/>
                    </a:moveTo>
                    <a:cubicBezTo>
                      <a:pt x="23751" y="48490"/>
                      <a:pt x="47502" y="96981"/>
                      <a:pt x="83128" y="142503"/>
                    </a:cubicBezTo>
                    <a:cubicBezTo>
                      <a:pt x="118754" y="188025"/>
                      <a:pt x="156359" y="197922"/>
                      <a:pt x="213756" y="273132"/>
                    </a:cubicBezTo>
                    <a:cubicBezTo>
                      <a:pt x="271153" y="348342"/>
                      <a:pt x="449283" y="528452"/>
                      <a:pt x="427512" y="593766"/>
                    </a:cubicBezTo>
                    <a:cubicBezTo>
                      <a:pt x="405741" y="659080"/>
                      <a:pt x="83128" y="665018"/>
                      <a:pt x="83128" y="665018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DDDDD"/>
                  </a:solidFill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 rot="5400000" flipH="1">
                <a:off x="1005840" y="4785359"/>
                <a:ext cx="45719" cy="228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771896" y="4892634"/>
                <a:ext cx="344385" cy="154379"/>
              </a:xfrm>
              <a:custGeom>
                <a:avLst/>
                <a:gdLst>
                  <a:gd name="connsiteX0" fmla="*/ 344385 w 344385"/>
                  <a:gd name="connsiteY0" fmla="*/ 0 h 154379"/>
                  <a:gd name="connsiteX1" fmla="*/ 95003 w 344385"/>
                  <a:gd name="connsiteY1" fmla="*/ 35626 h 154379"/>
                  <a:gd name="connsiteX2" fmla="*/ 11875 w 344385"/>
                  <a:gd name="connsiteY2" fmla="*/ 35626 h 154379"/>
                  <a:gd name="connsiteX3" fmla="*/ 23751 w 344385"/>
                  <a:gd name="connsiteY3" fmla="*/ 154379 h 15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4385" h="154379">
                    <a:moveTo>
                      <a:pt x="344385" y="0"/>
                    </a:moveTo>
                    <a:cubicBezTo>
                      <a:pt x="247403" y="13854"/>
                      <a:pt x="150421" y="29688"/>
                      <a:pt x="95003" y="35626"/>
                    </a:cubicBezTo>
                    <a:cubicBezTo>
                      <a:pt x="39585" y="41564"/>
                      <a:pt x="23750" y="15834"/>
                      <a:pt x="11875" y="35626"/>
                    </a:cubicBezTo>
                    <a:cubicBezTo>
                      <a:pt x="0" y="55418"/>
                      <a:pt x="11875" y="104898"/>
                      <a:pt x="23751" y="154379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DDDDD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609600" y="2590800"/>
                <a:ext cx="213756" cy="781792"/>
              </a:xfrm>
              <a:custGeom>
                <a:avLst/>
                <a:gdLst>
                  <a:gd name="connsiteX0" fmla="*/ 385949 w 413658"/>
                  <a:gd name="connsiteY0" fmla="*/ 926275 h 926275"/>
                  <a:gd name="connsiteX1" fmla="*/ 397824 w 413658"/>
                  <a:gd name="connsiteY1" fmla="*/ 665018 h 926275"/>
                  <a:gd name="connsiteX2" fmla="*/ 290946 w 413658"/>
                  <a:gd name="connsiteY2" fmla="*/ 225631 h 926275"/>
                  <a:gd name="connsiteX3" fmla="*/ 41564 w 413658"/>
                  <a:gd name="connsiteY3" fmla="*/ 35626 h 926275"/>
                  <a:gd name="connsiteX4" fmla="*/ 41564 w 413658"/>
                  <a:gd name="connsiteY4" fmla="*/ 11875 h 92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3658" h="926275">
                    <a:moveTo>
                      <a:pt x="385949" y="926275"/>
                    </a:moveTo>
                    <a:cubicBezTo>
                      <a:pt x="399803" y="854033"/>
                      <a:pt x="413658" y="781792"/>
                      <a:pt x="397824" y="665018"/>
                    </a:cubicBezTo>
                    <a:cubicBezTo>
                      <a:pt x="381990" y="548244"/>
                      <a:pt x="350323" y="330530"/>
                      <a:pt x="290946" y="225631"/>
                    </a:cubicBezTo>
                    <a:cubicBezTo>
                      <a:pt x="231569" y="120732"/>
                      <a:pt x="83128" y="71252"/>
                      <a:pt x="41564" y="35626"/>
                    </a:cubicBezTo>
                    <a:cubicBezTo>
                      <a:pt x="0" y="0"/>
                      <a:pt x="20782" y="5937"/>
                      <a:pt x="41564" y="11875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DDDDD"/>
                  </a:solidFill>
                </a:endParaRPr>
              </a:p>
            </p:txBody>
          </p:sp>
        </p:grpSp>
      </p:grpSp>
      <p:sp>
        <p:nvSpPr>
          <p:cNvPr id="53" name="Title 1"/>
          <p:cNvSpPr txBox="1">
            <a:spLocks/>
          </p:cNvSpPr>
          <p:nvPr/>
        </p:nvSpPr>
        <p:spPr bwMode="auto">
          <a:xfrm>
            <a:off x="1981200" y="19050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400" kern="0" dirty="0">
                <a:solidFill>
                  <a:srgbClr val="DDDDDD"/>
                </a:solidFill>
                <a:latin typeface="Century Gothic"/>
              </a:rPr>
              <a:t>How far is the target</a:t>
            </a:r>
            <a:r>
              <a:rPr lang="en-US" sz="2400" kern="0" dirty="0">
                <a:solidFill>
                  <a:srgbClr val="DDDDDD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pic>
        <p:nvPicPr>
          <p:cNvPr id="54" name="Picture 53" descr="bia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962402"/>
            <a:ext cx="3429000" cy="612843"/>
          </a:xfrm>
          <a:prstGeom prst="rect">
            <a:avLst/>
          </a:prstGeom>
        </p:spPr>
      </p:pic>
      <p:pic>
        <p:nvPicPr>
          <p:cNvPr id="55" name="Picture 54" descr="varianc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800600"/>
            <a:ext cx="5562600" cy="599638"/>
          </a:xfrm>
          <a:prstGeom prst="rect">
            <a:avLst/>
          </a:prstGeom>
        </p:spPr>
      </p:pic>
      <p:pic>
        <p:nvPicPr>
          <p:cNvPr id="56" name="Picture 55" descr="MS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5562600"/>
            <a:ext cx="9144000" cy="601916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609600" y="3733800"/>
            <a:ext cx="7848600" cy="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467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228600" y="1371600"/>
            <a:ext cx="9601200" cy="2971800"/>
          </a:xfrm>
        </p:spPr>
        <p:txBody>
          <a:bodyPr/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Curve Fitting</a:t>
            </a:r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2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460F85-06B2-49A2-A7C4-83DC63A70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0" y="195434"/>
            <a:ext cx="3352800" cy="609600"/>
          </a:xfrm>
        </p:spPr>
        <p:txBody>
          <a:bodyPr/>
          <a:lstStyle/>
          <a:p>
            <a:pPr algn="l"/>
            <a:r>
              <a:rPr lang="en-US" dirty="0"/>
              <a:t>Choose bases:</a:t>
            </a:r>
          </a:p>
        </p:txBody>
      </p:sp>
      <p:pic>
        <p:nvPicPr>
          <p:cNvPr id="1026" name="Picture 2" descr="o &#10;o ">
            <a:extLst>
              <a:ext uri="{FF2B5EF4-FFF2-40B4-BE49-F238E27FC236}">
                <a16:creationId xmlns:a16="http://schemas.microsoft.com/office/drawing/2014/main" id="{F210EAFE-E7BE-4604-A5A6-29A38C56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76614"/>
            <a:ext cx="4719372" cy="34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0F3BB70-129E-43C1-8951-BA1C6262598D}"/>
              </a:ext>
            </a:extLst>
          </p:cNvPr>
          <p:cNvSpPr txBox="1">
            <a:spLocks/>
          </p:cNvSpPr>
          <p:nvPr/>
        </p:nvSpPr>
        <p:spPr bwMode="auto">
          <a:xfrm>
            <a:off x="4114800" y="1600200"/>
            <a:ext cx="5181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Sinusoids (e.g. Fourier Transforms)</a:t>
            </a:r>
          </a:p>
          <a:p>
            <a:pPr algn="l"/>
            <a:r>
              <a:rPr lang="en-US" kern="0" dirty="0"/>
              <a:t>Polynomials</a:t>
            </a:r>
          </a:p>
          <a:p>
            <a:pPr algn="l"/>
            <a:r>
              <a:rPr lang="en-US" kern="0" dirty="0"/>
              <a:t>Bessel functions</a:t>
            </a:r>
          </a:p>
          <a:p>
            <a:pPr algn="l"/>
            <a:r>
              <a:rPr lang="en-US" kern="0" dirty="0"/>
              <a:t>Custom functions (e.g. ADMIRE</a:t>
            </a:r>
            <a:r>
              <a:rPr lang="en-US" kern="0" baseline="30000" dirty="0"/>
              <a:t>1</a:t>
            </a:r>
            <a:r>
              <a:rPr lang="en-US" kern="0" dirty="0"/>
              <a:t>)</a:t>
            </a:r>
          </a:p>
          <a:p>
            <a:pPr algn="l"/>
            <a:r>
              <a:rPr lang="en-US" sz="1200" baseline="30000" dirty="0"/>
              <a:t>1</a:t>
            </a:r>
            <a:r>
              <a:rPr lang="en-US" sz="1200" dirty="0"/>
              <a:t>B. Byram et al., "A model and regularization scheme for ultrasonic beamforming clutter reduction," in </a:t>
            </a:r>
            <a:r>
              <a:rPr lang="en-US" sz="1200" i="1" dirty="0"/>
              <a:t>IEEE UFFC</a:t>
            </a:r>
            <a:r>
              <a:rPr lang="en-US" sz="1200" dirty="0"/>
              <a:t>, vol. 62, no. 11, pp. 1913-1927, 2015</a:t>
            </a:r>
            <a:r>
              <a:rPr lang="en-US" sz="1200" kern="0" dirty="0"/>
              <a:t> </a:t>
            </a:r>
          </a:p>
          <a:p>
            <a:pPr algn="l"/>
            <a:endParaRPr lang="en-US" sz="1200" kern="0" dirty="0"/>
          </a:p>
          <a:p>
            <a:pPr algn="l"/>
            <a:endParaRPr lang="en-US" kern="0" dirty="0"/>
          </a:p>
        </p:txBody>
      </p:sp>
      <p:pic>
        <p:nvPicPr>
          <p:cNvPr id="7" name="Picture 2" descr="o &#10;o ">
            <a:extLst>
              <a:ext uri="{FF2B5EF4-FFF2-40B4-BE49-F238E27FC236}">
                <a16:creationId xmlns:a16="http://schemas.microsoft.com/office/drawing/2014/main" id="{18A4BE6F-B1B2-451B-908C-D111C2160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3" r="49909"/>
          <a:stretch/>
        </p:blipFill>
        <p:spPr bwMode="auto">
          <a:xfrm>
            <a:off x="381000" y="256681"/>
            <a:ext cx="2819400" cy="214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17B911-10A8-4BC1-8811-94AD5D959496}"/>
              </a:ext>
            </a:extLst>
          </p:cNvPr>
          <p:cNvCxnSpPr/>
          <p:nvPr/>
        </p:nvCxnSpPr>
        <p:spPr>
          <a:xfrm>
            <a:off x="762000" y="2667000"/>
            <a:ext cx="7848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>
            <a:extLst>
              <a:ext uri="{FF2B5EF4-FFF2-40B4-BE49-F238E27FC236}">
                <a16:creationId xmlns:a16="http://schemas.microsoft.com/office/drawing/2014/main" id="{184AFF22-72D6-4293-952F-7501A0380ACA}"/>
              </a:ext>
            </a:extLst>
          </p:cNvPr>
          <p:cNvSpPr txBox="1">
            <a:spLocks/>
          </p:cNvSpPr>
          <p:nvPr/>
        </p:nvSpPr>
        <p:spPr bwMode="auto">
          <a:xfrm>
            <a:off x="381000" y="2752676"/>
            <a:ext cx="3352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kern="0" dirty="0"/>
              <a:t>Common Problems: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534F9FE-722C-4469-814E-A53009C54467}"/>
              </a:ext>
            </a:extLst>
          </p:cNvPr>
          <p:cNvSpPr txBox="1">
            <a:spLocks/>
          </p:cNvSpPr>
          <p:nvPr/>
        </p:nvSpPr>
        <p:spPr bwMode="auto">
          <a:xfrm>
            <a:off x="5334000" y="4572000"/>
            <a:ext cx="388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000" kern="0" dirty="0"/>
              <a:t>Many classic strategies to overcome these problems   </a:t>
            </a:r>
          </a:p>
          <a:p>
            <a:pPr algn="l"/>
            <a:r>
              <a:rPr lang="en-US" sz="2000" kern="0" dirty="0"/>
              <a:t>—regularization </a:t>
            </a:r>
          </a:p>
          <a:p>
            <a:pPr algn="l"/>
            <a:r>
              <a:rPr lang="en-US" sz="2000" kern="0" dirty="0"/>
              <a:t>—acquire more data</a:t>
            </a:r>
          </a:p>
          <a:p>
            <a:pPr algn="l"/>
            <a:r>
              <a:rPr lang="en-US" sz="2000" kern="0" dirty="0"/>
              <a:t>—choose different bases</a:t>
            </a:r>
          </a:p>
          <a:p>
            <a:pPr algn="l"/>
            <a:r>
              <a:rPr lang="en-US" sz="2000" kern="0" dirty="0"/>
              <a:t>—etc.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2F2C500-61AD-4F00-B0D8-653FEE375268}"/>
              </a:ext>
            </a:extLst>
          </p:cNvPr>
          <p:cNvSpPr txBox="1">
            <a:spLocks/>
          </p:cNvSpPr>
          <p:nvPr/>
        </p:nvSpPr>
        <p:spPr bwMode="auto">
          <a:xfrm>
            <a:off x="5257800" y="6172200"/>
            <a:ext cx="388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1400" kern="0" dirty="0"/>
              <a:t>Demonstration of DNNs as curve fitting: http://neuralnetworksanddeeplearning.com/chap4.html</a:t>
            </a:r>
          </a:p>
        </p:txBody>
      </p:sp>
    </p:spTree>
    <p:extLst>
      <p:ext uri="{BB962C8B-B14F-4D97-AF65-F5344CB8AC3E}">
        <p14:creationId xmlns:p14="http://schemas.microsoft.com/office/powerpoint/2010/main" val="235608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228600" y="1371600"/>
            <a:ext cx="9601200" cy="2971800"/>
          </a:xfrm>
        </p:spPr>
        <p:txBody>
          <a:bodyPr/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Deep Network Tutorial</a:t>
            </a:r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64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1FA1D880-6C01-4990-AB47-378A93D5B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9592" y="3372145"/>
            <a:ext cx="4444608" cy="3333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B5785-B8E1-4BCF-804C-AE55CAA5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A6649E9-7F79-47E6-84B0-5329500E3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572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2800" kern="0" dirty="0">
                <a:solidFill>
                  <a:schemeClr val="bg1"/>
                </a:solidFill>
              </a:rPr>
              <a:t>x</a:t>
            </a:r>
            <a:r>
              <a:rPr lang="en-US" sz="2800" kern="0" baseline="-25000" dirty="0">
                <a:solidFill>
                  <a:schemeClr val="bg1"/>
                </a:solidFill>
              </a:rPr>
              <a:t>1</a:t>
            </a:r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686C28-9DE7-4CE7-B35C-7146B7C54A51}"/>
              </a:ext>
            </a:extLst>
          </p:cNvPr>
          <p:cNvSpPr/>
          <p:nvPr/>
        </p:nvSpPr>
        <p:spPr>
          <a:xfrm>
            <a:off x="2743592" y="457200"/>
            <a:ext cx="656980" cy="638028"/>
          </a:xfrm>
          <a:prstGeom prst="ellipse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B3697F-1CB6-4D99-9E3E-5D13537DB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166" y="457200"/>
            <a:ext cx="76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2800" kern="0" dirty="0">
                <a:solidFill>
                  <a:schemeClr val="bg1"/>
                </a:solidFill>
              </a:rPr>
              <a:t>w</a:t>
            </a:r>
            <a:r>
              <a:rPr lang="en-US" sz="2800" kern="0" baseline="-25000" dirty="0">
                <a:solidFill>
                  <a:schemeClr val="bg1"/>
                </a:solidFill>
              </a:rPr>
              <a:t>1</a:t>
            </a:r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E06E6B-0ACE-46A1-881A-3D49C8C926C1}"/>
              </a:ext>
            </a:extLst>
          </p:cNvPr>
          <p:cNvCxnSpPr>
            <a:cxnSpLocks/>
          </p:cNvCxnSpPr>
          <p:nvPr/>
        </p:nvCxnSpPr>
        <p:spPr>
          <a:xfrm>
            <a:off x="2209800" y="762000"/>
            <a:ext cx="533400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>
            <a:extLst>
              <a:ext uri="{FF2B5EF4-FFF2-40B4-BE49-F238E27FC236}">
                <a16:creationId xmlns:a16="http://schemas.microsoft.com/office/drawing/2014/main" id="{541C5377-7AB6-4EED-B6EE-ACF9AABB9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266972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2800" kern="0" dirty="0">
                <a:solidFill>
                  <a:schemeClr val="bg1"/>
                </a:solidFill>
              </a:rPr>
              <a:t>x</a:t>
            </a:r>
            <a:r>
              <a:rPr lang="en-US" sz="2800" kern="0" baseline="-25000" dirty="0">
                <a:solidFill>
                  <a:schemeClr val="bg1"/>
                </a:solidFill>
              </a:rPr>
              <a:t>2</a:t>
            </a:r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536993-B63C-48F3-97B5-4587D28A159A}"/>
              </a:ext>
            </a:extLst>
          </p:cNvPr>
          <p:cNvSpPr/>
          <p:nvPr/>
        </p:nvSpPr>
        <p:spPr>
          <a:xfrm>
            <a:off x="2743592" y="1266972"/>
            <a:ext cx="656980" cy="638028"/>
          </a:xfrm>
          <a:prstGeom prst="ellipse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114F253-DA18-4370-B3F9-35E3F4087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166" y="1266972"/>
            <a:ext cx="76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2800" kern="0" dirty="0">
                <a:solidFill>
                  <a:schemeClr val="bg1"/>
                </a:solidFill>
              </a:rPr>
              <a:t>w</a:t>
            </a:r>
            <a:r>
              <a:rPr lang="en-US" sz="2800" kern="0" baseline="-25000" dirty="0">
                <a:solidFill>
                  <a:schemeClr val="bg1"/>
                </a:solidFill>
              </a:rPr>
              <a:t>2</a:t>
            </a:r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DBC264-9230-4873-8399-03AB32E322C6}"/>
              </a:ext>
            </a:extLst>
          </p:cNvPr>
          <p:cNvCxnSpPr>
            <a:cxnSpLocks/>
          </p:cNvCxnSpPr>
          <p:nvPr/>
        </p:nvCxnSpPr>
        <p:spPr>
          <a:xfrm>
            <a:off x="2209800" y="1571772"/>
            <a:ext cx="533400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7D6C8D65-5191-44BF-BF5C-35A2E34C4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076744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02C0D9-648B-4610-95AE-C17671DCEDF0}"/>
              </a:ext>
            </a:extLst>
          </p:cNvPr>
          <p:cNvSpPr/>
          <p:nvPr/>
        </p:nvSpPr>
        <p:spPr>
          <a:xfrm>
            <a:off x="2743592" y="2076744"/>
            <a:ext cx="656980" cy="638028"/>
          </a:xfrm>
          <a:prstGeom prst="ellipse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BE41D23-85D7-4A5F-98CF-0CAEBB7BA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166" y="1981200"/>
            <a:ext cx="76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4500" kern="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163C08-FCC3-456A-A117-4B67568C3DC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443998" y="934210"/>
            <a:ext cx="719239" cy="411985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8CAC6E-3A1A-44C2-8354-88DB1DECA09F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461771" y="1571772"/>
            <a:ext cx="605254" cy="20532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DFF65-27E7-4235-813E-73BBA05B341E}"/>
              </a:ext>
            </a:extLst>
          </p:cNvPr>
          <p:cNvCxnSpPr>
            <a:cxnSpLocks/>
            <a:stCxn id="19" idx="3"/>
            <a:endCxn id="25" idx="3"/>
          </p:cNvCxnSpPr>
          <p:nvPr/>
        </p:nvCxnSpPr>
        <p:spPr>
          <a:xfrm flipV="1">
            <a:off x="3462166" y="1797349"/>
            <a:ext cx="701071" cy="45055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BBF48D2-A032-474F-BA87-B249DFDE0EBA}"/>
              </a:ext>
            </a:extLst>
          </p:cNvPr>
          <p:cNvSpPr/>
          <p:nvPr/>
        </p:nvSpPr>
        <p:spPr>
          <a:xfrm>
            <a:off x="4067025" y="1252758"/>
            <a:ext cx="656980" cy="638028"/>
          </a:xfrm>
          <a:prstGeom prst="ellipse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55152F06-D8BC-479A-80E3-52A94BE10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165" y="12954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l-GR" sz="3500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endParaRPr lang="en-US" sz="35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D126D3-6E34-4ED3-818D-F90B10248747}"/>
              </a:ext>
            </a:extLst>
          </p:cNvPr>
          <p:cNvCxnSpPr>
            <a:cxnSpLocks/>
          </p:cNvCxnSpPr>
          <p:nvPr/>
        </p:nvCxnSpPr>
        <p:spPr>
          <a:xfrm>
            <a:off x="4762304" y="1571772"/>
            <a:ext cx="533400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829C2C2-0D1F-4299-9276-F973C9B9E2C8}"/>
              </a:ext>
            </a:extLst>
          </p:cNvPr>
          <p:cNvSpPr/>
          <p:nvPr/>
        </p:nvSpPr>
        <p:spPr>
          <a:xfrm>
            <a:off x="5367166" y="1295400"/>
            <a:ext cx="609600" cy="595372"/>
          </a:xfrm>
          <a:prstGeom prst="rect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A2C67FE7-7252-4FED-98CF-6D49EEAED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1235" y="1295400"/>
            <a:ext cx="76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2800" kern="0" dirty="0">
                <a:solidFill>
                  <a:schemeClr val="bg1"/>
                </a:solidFill>
              </a:rPr>
              <a:t>f(</a:t>
            </a:r>
            <a:r>
              <a:rPr lang="en-US" sz="3500" kern="0" baseline="25000" dirty="0">
                <a:solidFill>
                  <a:schemeClr val="bg1"/>
                </a:solidFill>
              </a:rPr>
              <a:t>.</a:t>
            </a:r>
            <a:r>
              <a:rPr lang="en-US" sz="2800" kern="0" dirty="0">
                <a:solidFill>
                  <a:schemeClr val="bg1"/>
                </a:solidFill>
              </a:rPr>
              <a:t>)</a:t>
            </a:r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DFA6AC-E56D-4FF5-BA81-0C87A53A741F}"/>
              </a:ext>
            </a:extLst>
          </p:cNvPr>
          <p:cNvCxnSpPr>
            <a:cxnSpLocks/>
          </p:cNvCxnSpPr>
          <p:nvPr/>
        </p:nvCxnSpPr>
        <p:spPr>
          <a:xfrm>
            <a:off x="6024538" y="1571772"/>
            <a:ext cx="533400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2">
            <a:extLst>
              <a:ext uri="{FF2B5EF4-FFF2-40B4-BE49-F238E27FC236}">
                <a16:creationId xmlns:a16="http://schemas.microsoft.com/office/drawing/2014/main" id="{2255A120-33B0-413A-9760-B92460248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166" y="1266972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2800" kern="0" dirty="0">
                <a:solidFill>
                  <a:schemeClr val="bg1"/>
                </a:solidFill>
              </a:rPr>
              <a:t>y</a:t>
            </a:r>
            <a:r>
              <a:rPr lang="en-US" sz="2800" kern="0" baseline="-25000" dirty="0">
                <a:solidFill>
                  <a:schemeClr val="bg1"/>
                </a:solidFill>
              </a:rPr>
              <a:t>1</a:t>
            </a:r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D5D7966D-5925-40AA-B281-3E0953E95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19400"/>
            <a:ext cx="441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entury Gothic" pitchFamily="34" charset="0"/>
              </a:defRPr>
            </a:lvl9pPr>
          </a:lstStyle>
          <a:p>
            <a:pPr algn="ctr"/>
            <a:r>
              <a:rPr lang="en-US" sz="2800" kern="0" dirty="0">
                <a:solidFill>
                  <a:schemeClr val="bg1"/>
                </a:solidFill>
              </a:rPr>
              <a:t>y</a:t>
            </a:r>
            <a:r>
              <a:rPr lang="en-US" sz="2800" kern="0" baseline="-25000" dirty="0">
                <a:solidFill>
                  <a:schemeClr val="bg1"/>
                </a:solidFill>
              </a:rPr>
              <a:t>1</a:t>
            </a:r>
            <a:r>
              <a:rPr lang="en-US" sz="2800" kern="0" dirty="0">
                <a:solidFill>
                  <a:schemeClr val="bg1"/>
                </a:solidFill>
              </a:rPr>
              <a:t>=f(x</a:t>
            </a:r>
            <a:r>
              <a:rPr lang="en-US" sz="2800" kern="0" baseline="-25000" dirty="0">
                <a:solidFill>
                  <a:schemeClr val="bg1"/>
                </a:solidFill>
              </a:rPr>
              <a:t>1 *</a:t>
            </a:r>
            <a:r>
              <a:rPr lang="en-US" sz="2800" kern="0" dirty="0">
                <a:solidFill>
                  <a:schemeClr val="bg1"/>
                </a:solidFill>
              </a:rPr>
              <a:t>w</a:t>
            </a:r>
            <a:r>
              <a:rPr lang="en-US" sz="2800" kern="0" baseline="-25000" dirty="0">
                <a:solidFill>
                  <a:schemeClr val="bg1"/>
                </a:solidFill>
              </a:rPr>
              <a:t>1</a:t>
            </a:r>
            <a:r>
              <a:rPr lang="en-US" sz="2800" kern="0" dirty="0">
                <a:solidFill>
                  <a:schemeClr val="bg1"/>
                </a:solidFill>
              </a:rPr>
              <a:t>+ x</a:t>
            </a:r>
            <a:r>
              <a:rPr lang="en-US" sz="2800" kern="0" baseline="-25000" dirty="0">
                <a:solidFill>
                  <a:schemeClr val="bg1"/>
                </a:solidFill>
              </a:rPr>
              <a:t>2 *</a:t>
            </a:r>
            <a:r>
              <a:rPr lang="en-US" sz="2800" kern="0" dirty="0">
                <a:solidFill>
                  <a:schemeClr val="bg1"/>
                </a:solidFill>
              </a:rPr>
              <a:t>w</a:t>
            </a:r>
            <a:r>
              <a:rPr lang="en-US" sz="2800" kern="0" baseline="-25000" dirty="0">
                <a:solidFill>
                  <a:schemeClr val="bg1"/>
                </a:solidFill>
              </a:rPr>
              <a:t>2</a:t>
            </a:r>
            <a:r>
              <a:rPr lang="en-US" sz="2800" kern="0" dirty="0">
                <a:solidFill>
                  <a:schemeClr val="bg1"/>
                </a:solidFill>
              </a:rPr>
              <a:t>+b)</a:t>
            </a:r>
            <a:endParaRPr lang="en-US" sz="2800" kern="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04588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DDDDDD"/>
      </a:dk1>
      <a:lt1>
        <a:srgbClr val="FFFFFF"/>
      </a:lt1>
      <a:dk2>
        <a:srgbClr val="DDDDDD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BDBDBD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">
      <a:dk1>
        <a:srgbClr val="DDDDDD"/>
      </a:dk1>
      <a:lt1>
        <a:srgbClr val="FFFFFF"/>
      </a:lt1>
      <a:dk2>
        <a:srgbClr val="DDDDDD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BDBDBD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103169</TotalTime>
  <Words>2949</Words>
  <Application>Microsoft Office PowerPoint</Application>
  <PresentationFormat>On-screen Show (4:3)</PresentationFormat>
  <Paragraphs>400</Paragraphs>
  <Slides>46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Cambria Math</vt:lpstr>
      <vt:lpstr>Century Gothic</vt:lpstr>
      <vt:lpstr>Times New Roman</vt:lpstr>
      <vt:lpstr>Default Design</vt:lpstr>
      <vt:lpstr>1_Default Design</vt:lpstr>
      <vt:lpstr>Primetime Network Programming: A workshop on Deep Neural Networks in Ultrasound Beamforming</vt:lpstr>
      <vt:lpstr>The Use of Neural Networks in Ultrasound Beamforming</vt:lpstr>
      <vt:lpstr>Motivating Deep Networks from classic ideas that we all feel good about</vt:lpstr>
      <vt:lpstr>Estimation Theory</vt:lpstr>
      <vt:lpstr>Biased Estimation</vt:lpstr>
      <vt:lpstr>Curve Fitting</vt:lpstr>
      <vt:lpstr>Choose bases:</vt:lpstr>
      <vt:lpstr>Deep Network Tutorial</vt:lpstr>
      <vt:lpstr>Simple Neuron</vt:lpstr>
      <vt:lpstr>Deep Neural Network</vt:lpstr>
      <vt:lpstr>Deep Neural Network</vt:lpstr>
      <vt:lpstr>Deep Neural Network</vt:lpstr>
      <vt:lpstr>Deep Neural Network</vt:lpstr>
      <vt:lpstr>Deep Neural Network</vt:lpstr>
      <vt:lpstr>Deep Neural Network</vt:lpstr>
      <vt:lpstr>Deep Neural Network</vt:lpstr>
      <vt:lpstr>Deep Neural Network Training</vt:lpstr>
      <vt:lpstr>Network Design Choices</vt:lpstr>
      <vt:lpstr>Some Common Deep Network Architectures</vt:lpstr>
      <vt:lpstr>Activation Functions</vt:lpstr>
      <vt:lpstr>Data and Architectures</vt:lpstr>
      <vt:lpstr>Training strategies are also part of design</vt:lpstr>
      <vt:lpstr>Training and hyperparameter searches</vt:lpstr>
      <vt:lpstr>Improved Optimization Routines</vt:lpstr>
      <vt:lpstr>Data</vt:lpstr>
      <vt:lpstr>Data and Architectures</vt:lpstr>
      <vt:lpstr>Some deep network resources people have found useful* —Andrew Ng’s Machine Learning Course         (https://www.coursera.org/learn/machine-learning) — Andrew Ng’s Deep Learning Course           (https://www.coursera.org/learn/neural-networks-deep-learning) — IBM’s Deep Neural Networks with PyTorch           (https://www.coursera.org/learn/deep-neural-networks-with-          pytorch) — Youtube video on Deep Learning and Neural Networks with Python            and PyTorch (https://youtu.be/BzcBsTou0C0) — fast.ai course and resources (https://www.fast.ai/about/) — Deep Learning by Ian Goodfellow            (https://www.deeplearningbook.org/) — Course Notes from Stanford’s CS 231 course            (http://cs231n.stanford.edu) — Deep Neural Networks and Deep Learning by Michael Nielsen            (http://neuralnetworksanddeeplearning.com)  *This list represents resources people that I know have used and recommended with an emphasis on coming up to speed. It is not exhaustive. There are many, many excellent resources.</vt:lpstr>
      <vt:lpstr>Deep Network Beamforming</vt:lpstr>
      <vt:lpstr>DNN Beamforming Strategies</vt:lpstr>
      <vt:lpstr>PowerPoint Presentation</vt:lpstr>
      <vt:lpstr>In Normal Patient Populations Ultrasound is Hard!</vt:lpstr>
      <vt:lpstr>Sources of Image Degradation</vt:lpstr>
      <vt:lpstr>Beamforming as a Generic non-linear regression problem</vt:lpstr>
      <vt:lpstr>Deep Network Training with Sims</vt:lpstr>
      <vt:lpstr>Neural Network Architecture</vt:lpstr>
      <vt:lpstr>Neural Network Architecture</vt:lpstr>
      <vt:lpstr>Neural Network Architecture</vt:lpstr>
      <vt:lpstr>PowerPoint Presentation</vt:lpstr>
      <vt:lpstr>Does it work?</vt:lpstr>
      <vt:lpstr>Does it translate?</vt:lpstr>
      <vt:lpstr>Where does it break?</vt:lpstr>
      <vt:lpstr>Where does it break?</vt:lpstr>
      <vt:lpstr>Okay—great, but are we reconstructing or classifying?</vt:lpstr>
      <vt:lpstr>Further Examples</vt:lpstr>
      <vt:lpstr>Acknowledgements</vt:lpstr>
      <vt:lpstr>Q&amp;A at 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Brett Byram</dc:creator>
  <cp:lastModifiedBy>Byram, Brett Clay</cp:lastModifiedBy>
  <cp:revision>1730</cp:revision>
  <dcterms:created xsi:type="dcterms:W3CDTF">1601-01-01T00:00:00Z</dcterms:created>
  <dcterms:modified xsi:type="dcterms:W3CDTF">2020-10-15T22:08:37Z</dcterms:modified>
</cp:coreProperties>
</file>